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356" r:id="rId3"/>
    <p:sldId id="262" r:id="rId4"/>
    <p:sldId id="258" r:id="rId5"/>
    <p:sldId id="259" r:id="rId6"/>
    <p:sldId id="264" r:id="rId7"/>
    <p:sldId id="263" r:id="rId8"/>
    <p:sldId id="261" r:id="rId9"/>
    <p:sldId id="260" r:id="rId10"/>
    <p:sldId id="265" r:id="rId11"/>
    <p:sldId id="266" r:id="rId12"/>
    <p:sldId id="267" r:id="rId13"/>
    <p:sldId id="270" r:id="rId14"/>
    <p:sldId id="269" r:id="rId15"/>
    <p:sldId id="268" r:id="rId16"/>
    <p:sldId id="346" r:id="rId17"/>
    <p:sldId id="271" r:id="rId18"/>
    <p:sldId id="276" r:id="rId19"/>
    <p:sldId id="350" r:id="rId20"/>
    <p:sldId id="277" r:id="rId21"/>
    <p:sldId id="315" r:id="rId22"/>
    <p:sldId id="273" r:id="rId23"/>
    <p:sldId id="272" r:id="rId24"/>
    <p:sldId id="287" r:id="rId25"/>
    <p:sldId id="274" r:id="rId26"/>
    <p:sldId id="279" r:id="rId27"/>
    <p:sldId id="388" r:id="rId28"/>
    <p:sldId id="280" r:id="rId29"/>
    <p:sldId id="281" r:id="rId30"/>
    <p:sldId id="275" r:id="rId31"/>
    <p:sldId id="282" r:id="rId32"/>
    <p:sldId id="283" r:id="rId33"/>
    <p:sldId id="288" r:id="rId34"/>
    <p:sldId id="284" r:id="rId35"/>
    <p:sldId id="387" r:id="rId36"/>
    <p:sldId id="289" r:id="rId37"/>
    <p:sldId id="290" r:id="rId38"/>
    <p:sldId id="285" r:id="rId39"/>
    <p:sldId id="389" r:id="rId40"/>
    <p:sldId id="291" r:id="rId41"/>
    <p:sldId id="292" r:id="rId42"/>
    <p:sldId id="293" r:id="rId43"/>
    <p:sldId id="294" r:id="rId44"/>
    <p:sldId id="351" r:id="rId45"/>
    <p:sldId id="295" r:id="rId46"/>
    <p:sldId id="296" r:id="rId47"/>
    <p:sldId id="302" r:id="rId48"/>
    <p:sldId id="390" r:id="rId49"/>
    <p:sldId id="297" r:id="rId50"/>
    <p:sldId id="317" r:id="rId51"/>
    <p:sldId id="352" r:id="rId52"/>
    <p:sldId id="353" r:id="rId53"/>
    <p:sldId id="355" r:id="rId54"/>
    <p:sldId id="305" r:id="rId55"/>
    <p:sldId id="318" r:id="rId56"/>
    <p:sldId id="306" r:id="rId57"/>
    <p:sldId id="307" r:id="rId58"/>
    <p:sldId id="309" r:id="rId59"/>
    <p:sldId id="316" r:id="rId60"/>
    <p:sldId id="310" r:id="rId61"/>
    <p:sldId id="303" r:id="rId62"/>
    <p:sldId id="298" r:id="rId63"/>
    <p:sldId id="299" r:id="rId64"/>
    <p:sldId id="311" r:id="rId65"/>
    <p:sldId id="392" r:id="rId66"/>
    <p:sldId id="391" r:id="rId67"/>
    <p:sldId id="394" r:id="rId68"/>
    <p:sldId id="393" r:id="rId69"/>
    <p:sldId id="300" r:id="rId70"/>
    <p:sldId id="301" r:id="rId71"/>
    <p:sldId id="313" r:id="rId72"/>
    <p:sldId id="314" r:id="rId73"/>
    <p:sldId id="312" r:id="rId74"/>
  </p:sldIdLst>
  <p:sldSz cx="12192000" cy="6858000"/>
  <p:notesSz cx="6858000" cy="9144000"/>
  <p:defaultTextStyle>
    <a:defPPr>
      <a:defRPr lang="sr-Latn-R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660"/>
  </p:normalViewPr>
  <p:slideViewPr>
    <p:cSldViewPr snapToGrid="0">
      <p:cViewPr varScale="1">
        <p:scale>
          <a:sx n="97" d="100"/>
          <a:sy n="97" d="100"/>
        </p:scale>
        <p:origin x="108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viewProps" Target="viewProp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29" Type="http://schemas.openxmlformats.org/officeDocument/2006/relationships/slide" Target="slides/slide2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Naslovni slaj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hr-HR" smtClean="0"/>
              <a:t>Uredite stil naslova matrice</a:t>
            </a:r>
            <a:endParaRPr lang="hr-HR"/>
          </a:p>
        </p:txBody>
      </p:sp>
      <p:sp>
        <p:nvSpPr>
          <p:cNvPr id="3" name="Podnaslov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hr-HR" smtClean="0"/>
              <a:t>Uredite stil podnaslova matrice</a:t>
            </a:r>
            <a:endParaRPr lang="hr-HR"/>
          </a:p>
        </p:txBody>
      </p:sp>
      <p:sp>
        <p:nvSpPr>
          <p:cNvPr id="4" name="Rezervirano mjesto datum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417D48-736D-45CC-8B30-5D1D91CAF6B4}" type="datetimeFigureOut">
              <a:rPr lang="hr-HR" smtClean="0"/>
              <a:t>22.1.2019.</a:t>
            </a:fld>
            <a:endParaRPr lang="hr-HR"/>
          </a:p>
        </p:txBody>
      </p:sp>
      <p:sp>
        <p:nvSpPr>
          <p:cNvPr id="5" name="Rezervirano mjesto podnožj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14B3C1-0D34-4330-8130-D0637E14E69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3354943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slov i okomit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smtClean="0"/>
              <a:t>Uredite stil naslova matrice</a:t>
            </a:r>
            <a:endParaRPr lang="hr-HR"/>
          </a:p>
        </p:txBody>
      </p:sp>
      <p:sp>
        <p:nvSpPr>
          <p:cNvPr id="3" name="Rezervirano mjesto okomitog teksta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r-HR" smtClean="0"/>
              <a:t>Uredite stilove teksta matrice</a:t>
            </a:r>
          </a:p>
          <a:p>
            <a:pPr lvl="1"/>
            <a:r>
              <a:rPr lang="hr-HR" smtClean="0"/>
              <a:t>Druga razina</a:t>
            </a:r>
          </a:p>
          <a:p>
            <a:pPr lvl="2"/>
            <a:r>
              <a:rPr lang="hr-HR" smtClean="0"/>
              <a:t>Treća razina</a:t>
            </a:r>
          </a:p>
          <a:p>
            <a:pPr lvl="3"/>
            <a:r>
              <a:rPr lang="hr-HR" smtClean="0"/>
              <a:t>Četvrta razina</a:t>
            </a:r>
          </a:p>
          <a:p>
            <a:pPr lvl="4"/>
            <a:r>
              <a:rPr lang="hr-HR" smtClean="0"/>
              <a:t>Peta razina</a:t>
            </a:r>
            <a:endParaRPr lang="hr-HR"/>
          </a:p>
        </p:txBody>
      </p:sp>
      <p:sp>
        <p:nvSpPr>
          <p:cNvPr id="4" name="Rezervirano mjesto datum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417D48-736D-45CC-8B30-5D1D91CAF6B4}" type="datetimeFigureOut">
              <a:rPr lang="hr-HR" smtClean="0"/>
              <a:t>22.1.2019.</a:t>
            </a:fld>
            <a:endParaRPr lang="hr-HR"/>
          </a:p>
        </p:txBody>
      </p:sp>
      <p:sp>
        <p:nvSpPr>
          <p:cNvPr id="5" name="Rezervirano mjesto podnožj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14B3C1-0D34-4330-8130-D0637E14E69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2379371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Okomiti naslov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komiti naslov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hr-HR" smtClean="0"/>
              <a:t>Uredite stil naslova matrice</a:t>
            </a:r>
            <a:endParaRPr lang="hr-HR"/>
          </a:p>
        </p:txBody>
      </p:sp>
      <p:sp>
        <p:nvSpPr>
          <p:cNvPr id="3" name="Rezervirano mjesto okomitog teksta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hr-HR" smtClean="0"/>
              <a:t>Uredite stilove teksta matrice</a:t>
            </a:r>
          </a:p>
          <a:p>
            <a:pPr lvl="1"/>
            <a:r>
              <a:rPr lang="hr-HR" smtClean="0"/>
              <a:t>Druga razina</a:t>
            </a:r>
          </a:p>
          <a:p>
            <a:pPr lvl="2"/>
            <a:r>
              <a:rPr lang="hr-HR" smtClean="0"/>
              <a:t>Treća razina</a:t>
            </a:r>
          </a:p>
          <a:p>
            <a:pPr lvl="3"/>
            <a:r>
              <a:rPr lang="hr-HR" smtClean="0"/>
              <a:t>Četvrta razina</a:t>
            </a:r>
          </a:p>
          <a:p>
            <a:pPr lvl="4"/>
            <a:r>
              <a:rPr lang="hr-HR" smtClean="0"/>
              <a:t>Peta razina</a:t>
            </a:r>
            <a:endParaRPr lang="hr-HR"/>
          </a:p>
        </p:txBody>
      </p:sp>
      <p:sp>
        <p:nvSpPr>
          <p:cNvPr id="4" name="Rezervirano mjesto datum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417D48-736D-45CC-8B30-5D1D91CAF6B4}" type="datetimeFigureOut">
              <a:rPr lang="hr-HR" smtClean="0"/>
              <a:t>22.1.2019.</a:t>
            </a:fld>
            <a:endParaRPr lang="hr-HR"/>
          </a:p>
        </p:txBody>
      </p:sp>
      <p:sp>
        <p:nvSpPr>
          <p:cNvPr id="5" name="Rezervirano mjesto podnožj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14B3C1-0D34-4330-8130-D0637E14E69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730194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slov i sadržaj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smtClean="0"/>
              <a:t>Uredite stil naslova matrice</a:t>
            </a:r>
            <a:endParaRPr lang="hr-HR"/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r-HR" smtClean="0"/>
              <a:t>Uredite stilove teksta matrice</a:t>
            </a:r>
          </a:p>
          <a:p>
            <a:pPr lvl="1"/>
            <a:r>
              <a:rPr lang="hr-HR" smtClean="0"/>
              <a:t>Druga razina</a:t>
            </a:r>
          </a:p>
          <a:p>
            <a:pPr lvl="2"/>
            <a:r>
              <a:rPr lang="hr-HR" smtClean="0"/>
              <a:t>Treća razina</a:t>
            </a:r>
          </a:p>
          <a:p>
            <a:pPr lvl="3"/>
            <a:r>
              <a:rPr lang="hr-HR" smtClean="0"/>
              <a:t>Četvrta razina</a:t>
            </a:r>
          </a:p>
          <a:p>
            <a:pPr lvl="4"/>
            <a:r>
              <a:rPr lang="hr-HR" smtClean="0"/>
              <a:t>Peta razina</a:t>
            </a:r>
            <a:endParaRPr lang="hr-HR"/>
          </a:p>
        </p:txBody>
      </p:sp>
      <p:sp>
        <p:nvSpPr>
          <p:cNvPr id="4" name="Rezervirano mjesto datum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417D48-736D-45CC-8B30-5D1D91CAF6B4}" type="datetimeFigureOut">
              <a:rPr lang="hr-HR" smtClean="0"/>
              <a:t>22.1.2019.</a:t>
            </a:fld>
            <a:endParaRPr lang="hr-HR"/>
          </a:p>
        </p:txBody>
      </p:sp>
      <p:sp>
        <p:nvSpPr>
          <p:cNvPr id="5" name="Rezervirano mjesto podnožj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14B3C1-0D34-4330-8130-D0637E14E69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9399790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aglavlje sekci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hr-HR" smtClean="0"/>
              <a:t>Uredite stil naslova matrice</a:t>
            </a:r>
            <a:endParaRPr lang="hr-HR"/>
          </a:p>
        </p:txBody>
      </p:sp>
      <p:sp>
        <p:nvSpPr>
          <p:cNvPr id="3" name="Rezervirano mjesto teksta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r-HR" smtClean="0"/>
              <a:t>Uredite stilove teksta matrice</a:t>
            </a:r>
          </a:p>
        </p:txBody>
      </p:sp>
      <p:sp>
        <p:nvSpPr>
          <p:cNvPr id="4" name="Rezervirano mjesto datum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417D48-736D-45CC-8B30-5D1D91CAF6B4}" type="datetimeFigureOut">
              <a:rPr lang="hr-HR" smtClean="0"/>
              <a:t>22.1.2019.</a:t>
            </a:fld>
            <a:endParaRPr lang="hr-HR"/>
          </a:p>
        </p:txBody>
      </p:sp>
      <p:sp>
        <p:nvSpPr>
          <p:cNvPr id="5" name="Rezervirano mjesto podnožj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14B3C1-0D34-4330-8130-D0637E14E69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4474155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sadržaj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smtClean="0"/>
              <a:t>Uredite stil naslova matrice</a:t>
            </a:r>
            <a:endParaRPr lang="hr-HR"/>
          </a:p>
        </p:txBody>
      </p:sp>
      <p:sp>
        <p:nvSpPr>
          <p:cNvPr id="3" name="Rezervirano mjesto sadržaja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hr-HR" smtClean="0"/>
              <a:t>Uredite stilove teksta matrice</a:t>
            </a:r>
          </a:p>
          <a:p>
            <a:pPr lvl="1"/>
            <a:r>
              <a:rPr lang="hr-HR" smtClean="0"/>
              <a:t>Druga razina</a:t>
            </a:r>
          </a:p>
          <a:p>
            <a:pPr lvl="2"/>
            <a:r>
              <a:rPr lang="hr-HR" smtClean="0"/>
              <a:t>Treća razina</a:t>
            </a:r>
          </a:p>
          <a:p>
            <a:pPr lvl="3"/>
            <a:r>
              <a:rPr lang="hr-HR" smtClean="0"/>
              <a:t>Četvrta razina</a:t>
            </a:r>
          </a:p>
          <a:p>
            <a:pPr lvl="4"/>
            <a:r>
              <a:rPr lang="hr-HR" smtClean="0"/>
              <a:t>Peta razina</a:t>
            </a:r>
            <a:endParaRPr lang="hr-HR"/>
          </a:p>
        </p:txBody>
      </p:sp>
      <p:sp>
        <p:nvSpPr>
          <p:cNvPr id="4" name="Rezervirano mjesto sadržaja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hr-HR" smtClean="0"/>
              <a:t>Uredite stilove teksta matrice</a:t>
            </a:r>
          </a:p>
          <a:p>
            <a:pPr lvl="1"/>
            <a:r>
              <a:rPr lang="hr-HR" smtClean="0"/>
              <a:t>Druga razina</a:t>
            </a:r>
          </a:p>
          <a:p>
            <a:pPr lvl="2"/>
            <a:r>
              <a:rPr lang="hr-HR" smtClean="0"/>
              <a:t>Treća razina</a:t>
            </a:r>
          </a:p>
          <a:p>
            <a:pPr lvl="3"/>
            <a:r>
              <a:rPr lang="hr-HR" smtClean="0"/>
              <a:t>Četvrta razina</a:t>
            </a:r>
          </a:p>
          <a:p>
            <a:pPr lvl="4"/>
            <a:r>
              <a:rPr lang="hr-HR" smtClean="0"/>
              <a:t>Peta razina</a:t>
            </a:r>
            <a:endParaRPr lang="hr-HR"/>
          </a:p>
        </p:txBody>
      </p:sp>
      <p:sp>
        <p:nvSpPr>
          <p:cNvPr id="5" name="Rezervirano mjesto datum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417D48-736D-45CC-8B30-5D1D91CAF6B4}" type="datetimeFigureOut">
              <a:rPr lang="hr-HR" smtClean="0"/>
              <a:t>22.1.2019.</a:t>
            </a:fld>
            <a:endParaRPr lang="hr-HR"/>
          </a:p>
        </p:txBody>
      </p:sp>
      <p:sp>
        <p:nvSpPr>
          <p:cNvPr id="6" name="Rezervirano mjesto podnožj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14B3C1-0D34-4330-8130-D0637E14E69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5414474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Usporedb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hr-HR" smtClean="0"/>
              <a:t>Uredite stil naslova matrice</a:t>
            </a:r>
            <a:endParaRPr lang="hr-HR"/>
          </a:p>
        </p:txBody>
      </p:sp>
      <p:sp>
        <p:nvSpPr>
          <p:cNvPr id="3" name="Rezervirano mjesto teksta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 smtClean="0"/>
              <a:t>Uredite stilove teksta matrice</a:t>
            </a:r>
          </a:p>
        </p:txBody>
      </p:sp>
      <p:sp>
        <p:nvSpPr>
          <p:cNvPr id="4" name="Rezervirano mjesto sadržaja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hr-HR" smtClean="0"/>
              <a:t>Uredite stilove teksta matrice</a:t>
            </a:r>
          </a:p>
          <a:p>
            <a:pPr lvl="1"/>
            <a:r>
              <a:rPr lang="hr-HR" smtClean="0"/>
              <a:t>Druga razina</a:t>
            </a:r>
          </a:p>
          <a:p>
            <a:pPr lvl="2"/>
            <a:r>
              <a:rPr lang="hr-HR" smtClean="0"/>
              <a:t>Treća razina</a:t>
            </a:r>
          </a:p>
          <a:p>
            <a:pPr lvl="3"/>
            <a:r>
              <a:rPr lang="hr-HR" smtClean="0"/>
              <a:t>Četvrta razina</a:t>
            </a:r>
          </a:p>
          <a:p>
            <a:pPr lvl="4"/>
            <a:r>
              <a:rPr lang="hr-HR" smtClean="0"/>
              <a:t>Peta razina</a:t>
            </a:r>
            <a:endParaRPr lang="hr-HR"/>
          </a:p>
        </p:txBody>
      </p:sp>
      <p:sp>
        <p:nvSpPr>
          <p:cNvPr id="5" name="Rezervirano mjesto teksta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 smtClean="0"/>
              <a:t>Uredite stilove teksta matrice</a:t>
            </a:r>
          </a:p>
        </p:txBody>
      </p:sp>
      <p:sp>
        <p:nvSpPr>
          <p:cNvPr id="6" name="Rezervirano mjesto sadržaja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hr-HR" smtClean="0"/>
              <a:t>Uredite stilove teksta matrice</a:t>
            </a:r>
          </a:p>
          <a:p>
            <a:pPr lvl="1"/>
            <a:r>
              <a:rPr lang="hr-HR" smtClean="0"/>
              <a:t>Druga razina</a:t>
            </a:r>
          </a:p>
          <a:p>
            <a:pPr lvl="2"/>
            <a:r>
              <a:rPr lang="hr-HR" smtClean="0"/>
              <a:t>Treća razina</a:t>
            </a:r>
          </a:p>
          <a:p>
            <a:pPr lvl="3"/>
            <a:r>
              <a:rPr lang="hr-HR" smtClean="0"/>
              <a:t>Četvrta razina</a:t>
            </a:r>
          </a:p>
          <a:p>
            <a:pPr lvl="4"/>
            <a:r>
              <a:rPr lang="hr-HR" smtClean="0"/>
              <a:t>Peta razina</a:t>
            </a:r>
            <a:endParaRPr lang="hr-HR"/>
          </a:p>
        </p:txBody>
      </p:sp>
      <p:sp>
        <p:nvSpPr>
          <p:cNvPr id="7" name="Rezervirano mjesto datum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417D48-736D-45CC-8B30-5D1D91CAF6B4}" type="datetimeFigureOut">
              <a:rPr lang="hr-HR" smtClean="0"/>
              <a:t>22.1.2019.</a:t>
            </a:fld>
            <a:endParaRPr lang="hr-HR"/>
          </a:p>
        </p:txBody>
      </p:sp>
      <p:sp>
        <p:nvSpPr>
          <p:cNvPr id="8" name="Rezervirano mjesto podnožj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9" name="Rezervirano mjesto broja slajd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14B3C1-0D34-4330-8130-D0637E14E69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580227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amo naslo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smtClean="0"/>
              <a:t>Uredite stil naslova matrice</a:t>
            </a:r>
            <a:endParaRPr lang="hr-HR"/>
          </a:p>
        </p:txBody>
      </p:sp>
      <p:sp>
        <p:nvSpPr>
          <p:cNvPr id="3" name="Rezervirano mjesto datum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417D48-736D-45CC-8B30-5D1D91CAF6B4}" type="datetimeFigureOut">
              <a:rPr lang="hr-HR" smtClean="0"/>
              <a:t>22.1.2019.</a:t>
            </a:fld>
            <a:endParaRPr lang="hr-HR"/>
          </a:p>
        </p:txBody>
      </p:sp>
      <p:sp>
        <p:nvSpPr>
          <p:cNvPr id="4" name="Rezervirano mjesto podnožj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5" name="Rezervirano mjesto broja slajd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14B3C1-0D34-4330-8130-D0637E14E69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9125418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azn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datum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417D48-736D-45CC-8B30-5D1D91CAF6B4}" type="datetimeFigureOut">
              <a:rPr lang="hr-HR" smtClean="0"/>
              <a:t>22.1.2019.</a:t>
            </a:fld>
            <a:endParaRPr lang="hr-HR"/>
          </a:p>
        </p:txBody>
      </p:sp>
      <p:sp>
        <p:nvSpPr>
          <p:cNvPr id="3" name="Rezervirano mjesto podnožj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Rezervirano mjesto broja slajd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14B3C1-0D34-4330-8130-D0637E14E69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7042009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Sadržaj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 smtClean="0"/>
              <a:t>Uredite stil naslova matrice</a:t>
            </a:r>
            <a:endParaRPr lang="hr-HR"/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r-HR" smtClean="0"/>
              <a:t>Uredite stilove teksta matrice</a:t>
            </a:r>
          </a:p>
          <a:p>
            <a:pPr lvl="1"/>
            <a:r>
              <a:rPr lang="hr-HR" smtClean="0"/>
              <a:t>Druga razina</a:t>
            </a:r>
          </a:p>
          <a:p>
            <a:pPr lvl="2"/>
            <a:r>
              <a:rPr lang="hr-HR" smtClean="0"/>
              <a:t>Treća razina</a:t>
            </a:r>
          </a:p>
          <a:p>
            <a:pPr lvl="3"/>
            <a:r>
              <a:rPr lang="hr-HR" smtClean="0"/>
              <a:t>Četvrta razina</a:t>
            </a:r>
          </a:p>
          <a:p>
            <a:pPr lvl="4"/>
            <a:r>
              <a:rPr lang="hr-HR" smtClean="0"/>
              <a:t>Peta razina</a:t>
            </a:r>
            <a:endParaRPr lang="hr-HR"/>
          </a:p>
        </p:txBody>
      </p:sp>
      <p:sp>
        <p:nvSpPr>
          <p:cNvPr id="4" name="Rezervirano mjesto teksta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 smtClean="0"/>
              <a:t>Uredite stilove teksta matrice</a:t>
            </a:r>
          </a:p>
        </p:txBody>
      </p:sp>
      <p:sp>
        <p:nvSpPr>
          <p:cNvPr id="5" name="Rezervirano mjesto datum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417D48-736D-45CC-8B30-5D1D91CAF6B4}" type="datetimeFigureOut">
              <a:rPr lang="hr-HR" smtClean="0"/>
              <a:t>22.1.2019.</a:t>
            </a:fld>
            <a:endParaRPr lang="hr-HR"/>
          </a:p>
        </p:txBody>
      </p:sp>
      <p:sp>
        <p:nvSpPr>
          <p:cNvPr id="6" name="Rezervirano mjesto podnožj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14B3C1-0D34-4330-8130-D0637E14E69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944352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Slika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 smtClean="0"/>
              <a:t>Uredite stil naslova matrice</a:t>
            </a:r>
            <a:endParaRPr lang="hr-HR"/>
          </a:p>
        </p:txBody>
      </p:sp>
      <p:sp>
        <p:nvSpPr>
          <p:cNvPr id="3" name="Rezervirano mjesto slike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r-HR"/>
          </a:p>
        </p:txBody>
      </p:sp>
      <p:sp>
        <p:nvSpPr>
          <p:cNvPr id="4" name="Rezervirano mjesto teksta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 smtClean="0"/>
              <a:t>Uredite stilove teksta matrice</a:t>
            </a:r>
          </a:p>
        </p:txBody>
      </p:sp>
      <p:sp>
        <p:nvSpPr>
          <p:cNvPr id="5" name="Rezervirano mjesto datum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417D48-736D-45CC-8B30-5D1D91CAF6B4}" type="datetimeFigureOut">
              <a:rPr lang="hr-HR" smtClean="0"/>
              <a:t>22.1.2019.</a:t>
            </a:fld>
            <a:endParaRPr lang="hr-HR"/>
          </a:p>
        </p:txBody>
      </p:sp>
      <p:sp>
        <p:nvSpPr>
          <p:cNvPr id="6" name="Rezervirano mjesto podnožj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14B3C1-0D34-4330-8130-D0637E14E69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3707903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naslova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r-HR" smtClean="0"/>
              <a:t>Uredite stil naslova matrice</a:t>
            </a:r>
            <a:endParaRPr lang="hr-HR"/>
          </a:p>
        </p:txBody>
      </p:sp>
      <p:sp>
        <p:nvSpPr>
          <p:cNvPr id="3" name="Rezervirano mjesto teksta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r-HR" smtClean="0"/>
              <a:t>Uredite stilove teksta matrice</a:t>
            </a:r>
          </a:p>
          <a:p>
            <a:pPr lvl="1"/>
            <a:r>
              <a:rPr lang="hr-HR" smtClean="0"/>
              <a:t>Druga razina</a:t>
            </a:r>
          </a:p>
          <a:p>
            <a:pPr lvl="2"/>
            <a:r>
              <a:rPr lang="hr-HR" smtClean="0"/>
              <a:t>Treća razina</a:t>
            </a:r>
          </a:p>
          <a:p>
            <a:pPr lvl="3"/>
            <a:r>
              <a:rPr lang="hr-HR" smtClean="0"/>
              <a:t>Četvrta razina</a:t>
            </a:r>
          </a:p>
          <a:p>
            <a:pPr lvl="4"/>
            <a:r>
              <a:rPr lang="hr-HR" smtClean="0"/>
              <a:t>Peta razina</a:t>
            </a:r>
            <a:endParaRPr lang="hr-HR"/>
          </a:p>
        </p:txBody>
      </p:sp>
      <p:sp>
        <p:nvSpPr>
          <p:cNvPr id="4" name="Rezervirano mjesto datum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417D48-736D-45CC-8B30-5D1D91CAF6B4}" type="datetimeFigureOut">
              <a:rPr lang="hr-HR" smtClean="0"/>
              <a:t>22.1.2019.</a:t>
            </a:fld>
            <a:endParaRPr lang="hr-HR"/>
          </a:p>
        </p:txBody>
      </p:sp>
      <p:sp>
        <p:nvSpPr>
          <p:cNvPr id="5" name="Rezervirano mjesto podnožja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r-HR"/>
          </a:p>
        </p:txBody>
      </p:sp>
      <p:sp>
        <p:nvSpPr>
          <p:cNvPr id="6" name="Rezervirano mjesto broja slajda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414B3C1-0D34-4330-8130-D0637E14E69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7517419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r-Latn-R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gif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gif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gif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g"/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jp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gif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gif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gif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g"/><Relationship Id="rId2" Type="http://schemas.openxmlformats.org/officeDocument/2006/relationships/image" Target="../media/image44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6.jpe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g"/><Relationship Id="rId2" Type="http://schemas.openxmlformats.org/officeDocument/2006/relationships/image" Target="../media/image47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9.gif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image" Target="../media/image61.gif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6.jpeg"/><Relationship Id="rId4" Type="http://schemas.openxmlformats.org/officeDocument/2006/relationships/image" Target="../media/image65.jpeg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gi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eg"/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g"/><Relationship Id="rId2" Type="http://schemas.openxmlformats.org/officeDocument/2006/relationships/image" Target="../media/image7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3.jpg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jpeg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jpeg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jpeg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jpeg"/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jpeg"/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gif"/><Relationship Id="rId2" Type="http://schemas.openxmlformats.org/officeDocument/2006/relationships/image" Target="../media/image82.jpeg"/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hr-HR" dirty="0" smtClean="0"/>
              <a:t>Kulturne regije (nastavak)</a:t>
            </a:r>
            <a:endParaRPr lang="hr-HR" dirty="0"/>
          </a:p>
        </p:txBody>
      </p:sp>
      <p:sp>
        <p:nvSpPr>
          <p:cNvPr id="3" name="Podnaslov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5271792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r-HR" dirty="0"/>
          </a:p>
        </p:txBody>
      </p:sp>
      <p:pic>
        <p:nvPicPr>
          <p:cNvPr id="5122" name="Picture 2" descr="http://www.newgeography.com/files/cox-states-2012-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4014" y="2472241"/>
            <a:ext cx="4409786" cy="33128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http://www.energytrendsinsider.com/wp-content/uploads/2012/03/Lower-48-Shale-Plays.png?00cfb7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2953" y="1776846"/>
            <a:ext cx="6247335" cy="49196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61292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6146" name="Picture 2" descr="http://205.254.135.7/todayinenergy/images/2011.11.23/NDNatGas2.pn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84968" y="1828801"/>
            <a:ext cx="7176454" cy="4198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841219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7170" name="Picture 2" descr="http://www.eia.gov/todayinenergy/images/2011.11.02/Bakken.gif"/>
          <p:cNvPicPr>
            <a:picLocks noGrp="1" noChangeAspect="1" noChangeArrowheads="1" noCro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12027" y="365125"/>
            <a:ext cx="7014238" cy="61925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665966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10242" name="Picture 2" descr="https://upload.wikimedia.org/wikipedia/commons/8/87/German_language_by_country_in_the_US.gif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98111" y="1825625"/>
            <a:ext cx="5995778" cy="4351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127292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9218" name="Picture 2" descr="http://www.geocurrents.info/wp-content/uploads/2014/11/Percent-Scandinavian-US-Map.pn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4394" y="1825625"/>
            <a:ext cx="5963212" cy="4351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075579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8196" name="Picture 4" descr="http://maps.unomaha.edu/Peterson/geog1000/MapLinks/ReligionMaps_files/churchbodies.gif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98111" y="1825625"/>
            <a:ext cx="5995778" cy="4351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688303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Rezervirano mjesto sadržaja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5932" y="1825625"/>
            <a:ext cx="5780135" cy="4351338"/>
          </a:xfrm>
        </p:spPr>
      </p:pic>
    </p:spTree>
    <p:extLst>
      <p:ext uri="{BB962C8B-B14F-4D97-AF65-F5344CB8AC3E}">
        <p14:creationId xmlns:p14="http://schemas.microsoft.com/office/powerpoint/2010/main" val="973028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Planinska regija</a:t>
            </a:r>
            <a:endParaRPr lang="hr-HR" dirty="0"/>
          </a:p>
        </p:txBody>
      </p:sp>
      <p:pic>
        <p:nvPicPr>
          <p:cNvPr id="4" name="Rezervirano mjesto sadržaja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5932" y="1825625"/>
            <a:ext cx="5780135" cy="4351338"/>
          </a:xfrm>
        </p:spPr>
      </p:pic>
    </p:spTree>
    <p:extLst>
      <p:ext uri="{BB962C8B-B14F-4D97-AF65-F5344CB8AC3E}">
        <p14:creationId xmlns:p14="http://schemas.microsoft.com/office/powerpoint/2010/main" val="34980778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Nalazište bakra </a:t>
            </a:r>
            <a:r>
              <a:rPr lang="hr-HR" dirty="0" err="1" smtClean="0"/>
              <a:t>Bingham</a:t>
            </a:r>
            <a:r>
              <a:rPr lang="hr-HR" dirty="0" smtClean="0"/>
              <a:t> </a:t>
            </a:r>
            <a:endParaRPr lang="hr-HR" dirty="0"/>
          </a:p>
        </p:txBody>
      </p:sp>
      <p:pic>
        <p:nvPicPr>
          <p:cNvPr id="15366" name="Picture 6" descr="https://s-media-cache-ak0.pinimg.com/736x/5b/1c/83/5b1c83b555f8c5bd24142ad9053be841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07697" y="1870364"/>
            <a:ext cx="6418661" cy="4060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966903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sr-Latn-RS" altLang="sr-Latn-RS" smtClean="0"/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sr-Latn-RS" altLang="sr-Latn-RS" smtClean="0"/>
          </a:p>
        </p:txBody>
      </p:sp>
      <p:pic>
        <p:nvPicPr>
          <p:cNvPr id="21508" name="Picture 4" descr="1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5775" y="161925"/>
            <a:ext cx="8680450" cy="653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93441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Rezervirano mjesto sadržaja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5932" y="1825625"/>
            <a:ext cx="5780135" cy="4351338"/>
          </a:xfrm>
        </p:spPr>
      </p:pic>
    </p:spTree>
    <p:extLst>
      <p:ext uri="{BB962C8B-B14F-4D97-AF65-F5344CB8AC3E}">
        <p14:creationId xmlns:p14="http://schemas.microsoft.com/office/powerpoint/2010/main" val="12345557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5" name="Rezervirano mjesto sadržaja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382858" y="1825625"/>
            <a:ext cx="7426283" cy="4351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28728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7170" name="Picture 2" descr="http://www.eia.gov/todayinenergy/images/2011.11.02/Bakken.gif"/>
          <p:cNvPicPr>
            <a:picLocks noGrp="1" noChangeAspect="1" noChangeArrowheads="1" noCro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12027" y="365125"/>
            <a:ext cx="7014238" cy="61925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796980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12290" name="Picture 2" descr="USA National parks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24317" y="1825625"/>
            <a:ext cx="6543365" cy="4351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546457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Skijaška odmarališta</a:t>
            </a:r>
            <a:endParaRPr lang="hr-HR" dirty="0"/>
          </a:p>
        </p:txBody>
      </p:sp>
      <p:pic>
        <p:nvPicPr>
          <p:cNvPr id="11266" name="Picture 2" descr="http://www.xcski.org/google_javascript/images/locations_Feb19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2590" y="1556600"/>
            <a:ext cx="8045255" cy="5301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331078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Vojne baze SAD-a</a:t>
            </a:r>
            <a:endParaRPr lang="hr-HR" dirty="0"/>
          </a:p>
        </p:txBody>
      </p:sp>
      <p:pic>
        <p:nvPicPr>
          <p:cNvPr id="18434" name="Picture 2" descr="http://www.nps.gov/nagpra/IMAGES/BASMAP.GIF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59181" y="1995054"/>
            <a:ext cx="6411255" cy="41580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241514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hr-HR" sz="2400" dirty="0" smtClean="0"/>
              <a:t>Oboljenja od raka (Izvor: USA </a:t>
            </a:r>
            <a:r>
              <a:rPr lang="hr-HR" sz="2400" dirty="0" err="1" smtClean="0"/>
              <a:t>Today</a:t>
            </a:r>
            <a:r>
              <a:rPr lang="hr-HR" sz="2400" dirty="0" smtClean="0"/>
              <a:t>, 28.02.2002)</a:t>
            </a:r>
            <a:endParaRPr lang="hr-HR" sz="2400" dirty="0"/>
          </a:p>
        </p:txBody>
      </p:sp>
      <p:pic>
        <p:nvPicPr>
          <p:cNvPr id="13314" name="Picture 2" descr="http://nukewatch.org/graphics/US-total-fallout-51-7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47869" y="2230870"/>
            <a:ext cx="7693590" cy="4351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85966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Mormoni u Uti</a:t>
            </a:r>
            <a:endParaRPr lang="hr-HR" dirty="0"/>
          </a:p>
        </p:txBody>
      </p:sp>
      <p:pic>
        <p:nvPicPr>
          <p:cNvPr id="1331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63752" y="3356993"/>
            <a:ext cx="6477000" cy="3286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7528" y="1653134"/>
            <a:ext cx="3384376" cy="32602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797238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Rezervirano mjesto sadržaja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5932" y="1825625"/>
            <a:ext cx="5780135" cy="4351338"/>
          </a:xfrm>
        </p:spPr>
      </p:pic>
    </p:spTree>
    <p:extLst>
      <p:ext uri="{BB962C8B-B14F-4D97-AF65-F5344CB8AC3E}">
        <p14:creationId xmlns:p14="http://schemas.microsoft.com/office/powerpoint/2010/main" val="19465370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Jugozapad</a:t>
            </a:r>
            <a:endParaRPr lang="hr-HR" dirty="0"/>
          </a:p>
        </p:txBody>
      </p:sp>
      <p:pic>
        <p:nvPicPr>
          <p:cNvPr id="4" name="Rezervirano mjesto sadržaja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5932" y="1825625"/>
            <a:ext cx="5780135" cy="4351338"/>
          </a:xfrm>
        </p:spPr>
      </p:pic>
    </p:spTree>
    <p:extLst>
      <p:ext uri="{BB962C8B-B14F-4D97-AF65-F5344CB8AC3E}">
        <p14:creationId xmlns:p14="http://schemas.microsoft.com/office/powerpoint/2010/main" val="40378065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Rezervirano mjesto sadržaja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3809" y="1808018"/>
            <a:ext cx="5052450" cy="3966173"/>
          </a:xfrm>
        </p:spPr>
      </p:pic>
    </p:spTree>
    <p:extLst>
      <p:ext uri="{BB962C8B-B14F-4D97-AF65-F5344CB8AC3E}">
        <p14:creationId xmlns:p14="http://schemas.microsoft.com/office/powerpoint/2010/main" val="29209027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Prerijski žitni pojas</a:t>
            </a:r>
            <a:endParaRPr lang="hr-HR" dirty="0"/>
          </a:p>
        </p:txBody>
      </p:sp>
      <p:pic>
        <p:nvPicPr>
          <p:cNvPr id="4" name="Rezervirano mjesto sadržaja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7232" y="1891145"/>
            <a:ext cx="6742117" cy="5075527"/>
          </a:xfrm>
        </p:spPr>
      </p:pic>
    </p:spTree>
    <p:extLst>
      <p:ext uri="{BB962C8B-B14F-4D97-AF65-F5344CB8AC3E}">
        <p14:creationId xmlns:p14="http://schemas.microsoft.com/office/powerpoint/2010/main" val="4908309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14338" name="Picture 2" descr="American Indian Reservations Map (US)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0982" y="450802"/>
            <a:ext cx="8302335" cy="61690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548763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Indijanski rezervati</a:t>
            </a:r>
            <a:endParaRPr lang="hr-HR" dirty="0"/>
          </a:p>
        </p:txBody>
      </p:sp>
      <p:pic>
        <p:nvPicPr>
          <p:cNvPr id="4" name="Rezervirano mjesto sadržaja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09950" y="2434431"/>
            <a:ext cx="5372100" cy="3133725"/>
          </a:xfrm>
        </p:spPr>
      </p:pic>
    </p:spTree>
    <p:extLst>
      <p:ext uri="{BB962C8B-B14F-4D97-AF65-F5344CB8AC3E}">
        <p14:creationId xmlns:p14="http://schemas.microsoft.com/office/powerpoint/2010/main" val="8939993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Rezervirano mjesto sadržaja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4663" y="1285299"/>
            <a:ext cx="2900892" cy="4351338"/>
          </a:xfrm>
        </p:spPr>
      </p:pic>
      <p:pic>
        <p:nvPicPr>
          <p:cNvPr id="5" name="Slika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8291" y="365125"/>
            <a:ext cx="5542636" cy="3752826"/>
          </a:xfrm>
          <a:prstGeom prst="rect">
            <a:avLst/>
          </a:prstGeom>
        </p:spPr>
      </p:pic>
      <p:pic>
        <p:nvPicPr>
          <p:cNvPr id="6" name="Slika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0573" y="2870201"/>
            <a:ext cx="5462154" cy="36414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31741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19458" name="Picture 2" descr="http://www.rocketbanner.com/images/states/texas/brownsville-vinyl-banners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12067" y="2217654"/>
            <a:ext cx="5177305" cy="4062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240113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17410" name="Picture 2" descr="http://www.texasbeyondhistory.net/paso/images/kids-modern-map-sm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3953" y="1796540"/>
            <a:ext cx="5208155" cy="43897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448855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r-HR" dirty="0"/>
          </a:p>
        </p:txBody>
      </p:sp>
      <p:pic>
        <p:nvPicPr>
          <p:cNvPr id="4" name="Rezervirano mjesto sadržaja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5932" y="1825625"/>
            <a:ext cx="5780135" cy="4351338"/>
          </a:xfrm>
        </p:spPr>
      </p:pic>
    </p:spTree>
    <p:extLst>
      <p:ext uri="{BB962C8B-B14F-4D97-AF65-F5344CB8AC3E}">
        <p14:creationId xmlns:p14="http://schemas.microsoft.com/office/powerpoint/2010/main" val="4317367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21506" name="Picture 2" descr="http://4.bp.blogspot.com/-PGhiPIDxL28/T4K337N3WsI/AAAAAAAAA5Y/Bd4D25rBE1g/s1600/Texas+Energy+Map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1095" y="1553221"/>
            <a:ext cx="5418860" cy="53047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508" name="Picture 4" descr="http://2.bp.blogspot.com/-WiHFbLYcBH8/T4K4PMAHdtI/AAAAAAAAA5g/nQ1i4d7PM1o/s1600/map+definitions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33220" y="2165566"/>
            <a:ext cx="2228850" cy="3733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261015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Picture 4" descr="http://www.energytrendsinsider.com/wp-content/uploads/2012/03/Lower-48-Shale-Plays.png?00cfb7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5981" y="1836016"/>
            <a:ext cx="6091373" cy="47968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261483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Vojne baze SAD-a</a:t>
            </a:r>
            <a:endParaRPr lang="hr-HR" dirty="0"/>
          </a:p>
        </p:txBody>
      </p:sp>
      <p:pic>
        <p:nvPicPr>
          <p:cNvPr id="18434" name="Picture 2" descr="http://www.nps.gov/nagpra/IMAGES/BASMAP.GIF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6372" y="488373"/>
            <a:ext cx="9487428" cy="61530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374881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Rezervirano mjesto sadržaja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5932" y="1825625"/>
            <a:ext cx="5780135" cy="4351338"/>
          </a:xfrm>
        </p:spPr>
      </p:pic>
    </p:spTree>
    <p:extLst>
      <p:ext uri="{BB962C8B-B14F-4D97-AF65-F5344CB8AC3E}">
        <p14:creationId xmlns:p14="http://schemas.microsoft.com/office/powerpoint/2010/main" val="27262551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1026" name="Picture 2" descr="http://www.english.illinois.edu/maps/depression/dbimages/dust2.gif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7839" y="1027906"/>
            <a:ext cx="9634203" cy="51836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791633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Rezervirano mjesto sadržaja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8137" y="1825625"/>
            <a:ext cx="3275726" cy="4351338"/>
          </a:xfrm>
        </p:spPr>
      </p:pic>
    </p:spTree>
    <p:extLst>
      <p:ext uri="{BB962C8B-B14F-4D97-AF65-F5344CB8AC3E}">
        <p14:creationId xmlns:p14="http://schemas.microsoft.com/office/powerpoint/2010/main" val="24248716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22530" name="Picture 2" descr="Portland Map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9209" y="884670"/>
            <a:ext cx="6531088" cy="4351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532" name="Picture 4" descr="http://mykindoflife.com/wp-content/uploads/2013/05/Portland-water-downtown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8420" y="4169208"/>
            <a:ext cx="7620000" cy="2133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816631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24580" name="Picture 4" descr="Columbia River Basin major dams - by the US Army Corps of Engineers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45773" y="-694200"/>
            <a:ext cx="6421582" cy="7161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704440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25602" name="Picture 2" descr="Columbia River Basin Dams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365125"/>
            <a:ext cx="5715000" cy="62522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Slika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71258" y="608445"/>
            <a:ext cx="6008890" cy="6008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61883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19458" name="Picture 2" descr="Image result for seattle boein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88936" y="2213264"/>
            <a:ext cx="6143070" cy="40884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072920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Rezervirano mjesto sadržaja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1461943"/>
            <a:ext cx="3020570" cy="4351338"/>
          </a:xfrm>
        </p:spPr>
      </p:pic>
      <p:pic>
        <p:nvPicPr>
          <p:cNvPr id="5" name="Slika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8770" y="1461943"/>
            <a:ext cx="4425362" cy="3314700"/>
          </a:xfrm>
          <a:prstGeom prst="rect">
            <a:avLst/>
          </a:prstGeom>
        </p:spPr>
      </p:pic>
      <p:pic>
        <p:nvPicPr>
          <p:cNvPr id="6" name="Slika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0664" y="3282003"/>
            <a:ext cx="3191256" cy="2746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74522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„</a:t>
            </a:r>
            <a:r>
              <a:rPr lang="hr-HR" dirty="0" err="1" smtClean="0"/>
              <a:t>fish</a:t>
            </a:r>
            <a:r>
              <a:rPr lang="hr-HR" dirty="0" smtClean="0"/>
              <a:t> </a:t>
            </a:r>
            <a:r>
              <a:rPr lang="hr-HR" dirty="0" err="1" smtClean="0"/>
              <a:t>ladders</a:t>
            </a:r>
            <a:r>
              <a:rPr lang="hr-HR" dirty="0" smtClean="0"/>
              <a:t>”</a:t>
            </a:r>
            <a:endParaRPr lang="hr-HR" dirty="0"/>
          </a:p>
        </p:txBody>
      </p:sp>
      <p:pic>
        <p:nvPicPr>
          <p:cNvPr id="4" name="Rezervirano mjesto sadržaja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3817" y="1795390"/>
            <a:ext cx="2952750" cy="1876425"/>
          </a:xfrm>
        </p:spPr>
      </p:pic>
      <p:pic>
        <p:nvPicPr>
          <p:cNvPr id="5" name="Slika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0655" y="1144225"/>
            <a:ext cx="5715000" cy="3781425"/>
          </a:xfrm>
          <a:prstGeom prst="rect">
            <a:avLst/>
          </a:prstGeom>
        </p:spPr>
      </p:pic>
      <p:pic>
        <p:nvPicPr>
          <p:cNvPr id="6" name="Slika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0284" y="4060681"/>
            <a:ext cx="2381250" cy="1438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52190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26626" name="Picture 2" descr="https://www.qualityinfo.org/documents/10182/94340/table2.png/5d7c8e5c-0c6c-4b69-ac13-c3f66b20a665?t=1411579983829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37363" y="945573"/>
            <a:ext cx="5729616" cy="5408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460949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Rezervirano mjesto sadržaja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5932" y="1825625"/>
            <a:ext cx="5780135" cy="4351338"/>
          </a:xfrm>
        </p:spPr>
      </p:pic>
    </p:spTree>
    <p:extLst>
      <p:ext uri="{BB962C8B-B14F-4D97-AF65-F5344CB8AC3E}">
        <p14:creationId xmlns:p14="http://schemas.microsoft.com/office/powerpoint/2010/main" val="21610675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„Obala”</a:t>
            </a:r>
            <a:endParaRPr lang="hr-HR" dirty="0"/>
          </a:p>
        </p:txBody>
      </p:sp>
      <p:pic>
        <p:nvPicPr>
          <p:cNvPr id="4" name="Rezervirano mjesto sadržaja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8137" y="1825625"/>
            <a:ext cx="3275726" cy="4351338"/>
          </a:xfrm>
        </p:spPr>
      </p:pic>
    </p:spTree>
    <p:extLst>
      <p:ext uri="{BB962C8B-B14F-4D97-AF65-F5344CB8AC3E}">
        <p14:creationId xmlns:p14="http://schemas.microsoft.com/office/powerpoint/2010/main" val="18324525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2050" name="Picture 2" descr="dust1.gif (68720 bytes)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0108" y="1880754"/>
            <a:ext cx="7011784" cy="3831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818611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hr-HR" sz="2000" dirty="0" smtClean="0"/>
              <a:t>Usporedba između državama SAD-a i zemljama prema BDP-u u 2012. g. (Kalifornija 1., Hrvatska – 45.)</a:t>
            </a:r>
            <a:r>
              <a:rPr lang="hr-HR" sz="2000" dirty="0"/>
              <a:t/>
            </a:r>
            <a:br>
              <a:rPr lang="hr-HR" sz="2000" dirty="0"/>
            </a:br>
            <a:r>
              <a:rPr lang="hr-HR" sz="2000" dirty="0"/>
              <a:t>https://en.wikipedia.org/wiki/Comparison_between_U.S._states_and_countries_by_GDP_(nominal)</a:t>
            </a:r>
          </a:p>
        </p:txBody>
      </p:sp>
      <p:pic>
        <p:nvPicPr>
          <p:cNvPr id="1026" name="Picture 2" descr="https://upload.wikimedia.org/wikipedia/commons/thumb/7/70/Comparison_between_U.S._states_and_countries_by_GDP_in_2012.jpg/1280px-Comparison_between_U.S._states_and_countries_by_GDP_in_2012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8817" y="1825625"/>
            <a:ext cx="6694366" cy="4351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64859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err="1" smtClean="0"/>
              <a:t>Sansan</a:t>
            </a:r>
            <a:r>
              <a:rPr lang="hr-HR" dirty="0" smtClean="0"/>
              <a:t> megalopolis</a:t>
            </a:r>
            <a:endParaRPr lang="hr-HR" dirty="0"/>
          </a:p>
        </p:txBody>
      </p:sp>
      <p:pic>
        <p:nvPicPr>
          <p:cNvPr id="22530" name="Picture 2" descr="Image result for san san megalopolis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9125" y="2334419"/>
            <a:ext cx="3333750" cy="3333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73058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23554" name="Picture 2" descr="https://upload.wikimedia.org/wikipedia/commons/thumb/a/ab/NorCal_megaregion.png/200px-NorCal_megaregion.pn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4600" y="534193"/>
            <a:ext cx="4457700" cy="27860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556" name="Picture 4" descr="https://upload.wikimedia.org/wikipedia/commons/thumb/5/5d/SoCal_megaregion.png/200px-SoCal_megaregion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4600" y="3320257"/>
            <a:ext cx="4461697" cy="33685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81502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24578" name="Picture 2" descr="SanSan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23548" y="1825625"/>
            <a:ext cx="6544903" cy="4351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62920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Delta </a:t>
            </a:r>
            <a:r>
              <a:rPr lang="hr-HR" dirty="0" err="1" smtClean="0"/>
              <a:t>Mendota</a:t>
            </a:r>
            <a:r>
              <a:rPr lang="hr-HR" dirty="0" smtClean="0"/>
              <a:t> kanal i Kalifornijski </a:t>
            </a:r>
            <a:r>
              <a:rPr lang="hr-HR" dirty="0" err="1" smtClean="0"/>
              <a:t>akvedukt</a:t>
            </a:r>
            <a:endParaRPr lang="hr-HR" dirty="0"/>
          </a:p>
        </p:txBody>
      </p:sp>
      <p:pic>
        <p:nvPicPr>
          <p:cNvPr id="29698" name="Picture 2" descr="Map of Sacramento-San Joaquin Delta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1617952"/>
            <a:ext cx="3443295" cy="4351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AutoShape 4" descr="Image result for delta mendota canal ma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r-HR"/>
          </a:p>
        </p:txBody>
      </p:sp>
      <p:sp>
        <p:nvSpPr>
          <p:cNvPr id="6" name="AutoShape 6" descr="Image result for delta mendota canal map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r-HR"/>
          </a:p>
        </p:txBody>
      </p:sp>
      <p:pic>
        <p:nvPicPr>
          <p:cNvPr id="8" name="Slika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49085" y="1527609"/>
            <a:ext cx="4471863" cy="45320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21090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2050" name="Picture 2" descr="https://upload.wikimedia.org/wikipedia/commons/thumb/8/86/Kluft-Photo-Aerial-I205-California-Aqueduct-Img_0038.jpg/220px-Kluft-Photo-Aerial-I205-California-Aqueduct-Img_0038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81928" y="2275609"/>
            <a:ext cx="5612514" cy="37501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358924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Rezervirano mjesto sadržaja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824287" y="1381992"/>
            <a:ext cx="5568302" cy="44242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7852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30722" name="Picture 2" descr="http://www.sdsda.org/graphics/BalboaParkMap_Detailed.gif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607415"/>
            <a:ext cx="5801784" cy="4351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AutoShape 8" descr="data:image/jpeg;base64,/9j/4AAQSkZJRgABAQAAAQABAAD/2wCEAAkGBxMSEhUSEhMVFhUXFxUVGBUYFxUXHhcYGB4XGBcXGBcYHSggGBomHRcaITIhJSkrLi4uFx8zODMsNygtLisBCgoKDg0OGxAQGi0lICUvLS8tLS0vLS4vLTAtLS0tLS0tLy0wLS0tLS0tLS0tLS0tLS0tLS0tLS0tLS0tLS0tLf/AABEIAKcBLgMBEQACEQEDEQH/xAAbAAABBQEBAAAAAAAAAAAAAAAAAQMEBQYCB//EAEIQAAIBAwMCBQIDBQYDBwUAAAECEQADIQQSMQVBBhMiUWFxgTJCkRQjobHBUmJy0eHwBzOCFmOSssLS8RUXJENE/8QAGgEAAgMBAQAAAAAAAAAAAAAAAAIBAwQFBv/EADkRAAEDAgQDBwMEAgICAgMAAAEAAhEDIQQSMUETUWEFInGRobHwgcHRFDLh8SNCFVIzolOSJERy/9oADAMBAAIRAxEAPwDiK7a5KSKhCIoQkihSiKEIihCSKEIihQiKEJIoQiKEIihCSKEIihCIoQiKEJIoQiKFKWKFCSKFKIoQiKEIihCIoQiKEIihCIoQiKEIihCIoQlihCIoQiKEJYoUIihCIoQiKEIihCfihCIoQiKEJIoQiKEJIqUIioQiKEJIqUIioQkihCNtCERQhJFCERQhEUIRFCERQhEUIRFCEkUIRFCERQhEUKURQhEUIRFCERQhKlskgDk1BMCVBMXKk6nQOkE5BEyJIGYzjFI2qHdFLYcJbdR2SMGrAZ0QQRqkihQiKEJYoQiKEIihCIoQlihCeipUIioUoihCSKEIihCIqUJIoQiKhCSKlCIqFCIqVKIqFCSKEIihCIoQkihCIoUo20IShZ4oUJzU6VkIDCJAYZBweOKgOlT1BlNRUoSRQhEUIRFCERQhEUIRFCERQhd2zBBPAIP6VDrgqHCQQrtusW20721L+pdshYBzPc8R8VkNB7tQko08okO8lV63WPdILkGBAgAQP6/etFOm1miuc8kAclHirEqIoQiKEJYoQiKEIioUIihCf21KlEUISbaEI20ISRQhEUISRQhEUIRFCERQoSRQhEUIRFCERQpSRQhEUIRFCERQhdJiWgwvqMCYApc4DgJvyQ5hcwnZWljr02lAtmRI9RGRLCGAHGfekcwuJJA/CimAxoDXH2n5KrLtwt+IzGB8DmBTMYGiydzi7VNxTpURQhEUIRFCERQhJFCFN6WYfgHjBAPcdjXD7dqPp0mPYY732K7fYdNlSo9rhPd+6sNZ0ZZLbgk78EQAVAMTIiZqnBdrvcBTewuN7jp/asxfZlMEva8NFrHqs7ox6B8SP0JFejcZuvO0xAI6qw0Ok8xtu6PbE5gn+lKc2wTF7GkB03XNzRXF5RuAZjEHAM+1KHtmJT5SRITMU6VEUIRFQhEUIRFCEsUIT0VKhEUKURQhJFCERQhEUISRQhEUIRtoQiKFCSKEI20IRtoQk20KUbaFCNtClG2hCNtQhO/tiW7V0OY3o6D5LD0j9QKz1HgVWNOv8qeA94c8aAGU2Cpt29ohgG3+xydpGf6Vc4Pzm9ktMjIFzFMpU/Q2Fe224H0MuRC4YqpJJBkDJrI+o5r7H7rstwtF9FhcYtMqJftgEgGSCR2IgcEEc1fTc8/uELmVmU2uhjpTUVYqURQhEUIRFCE5Y5x3BFYO0QOEDyIW3AGKscwVxogz6iGaU8snaYMsd+Z5/KODV1QQ6RZasBQZVYc4mCk6daAco+F3XQXHYr+HEE5J/nTvqPgQJssjcNRY+oHuiDAU2xcFq56TvAOCPTuj6gxTcR2XSJWR9Bj3C+icv9SYmVAU7Qp/NMGe4xUlpIhx+yVrGNMtF+ZuoVxixJPJyf8AYpgIEBMSSZK5ipUJYoQiKEIihCWKEJ7bQoRtoUroWScxUZgpylSf2LEg1Vxb3VvC5LnUaeO1Sx8qHshRNtWqpG2hCTbQhG2hCIoUIihCIoQiKEJIoQiKEIihCIoQiKEKu6xa3KACJBD59l3ExWCuCcTTj5cLoYd4bh6k7gj0KubdlvKRgGIKKMKIUh3MyQckY7fWqnEOxL/8sQQI/v7LUyoG4JjeAHGJzf153UdhXTC4y52DnvxPwMgfxP60jR3ince6ERViREUIRFCERQhEUITWrvm2huASV7H5x/WsmObmoEeHutODMVh9fZWWn27XuIsPtUjaY2j0cE5GHPftWKniHVAZElu3NdrEYNtAsh5a14knlCq7N0G7eUNuhzDTO4HE/qDXXb+wWjovOPjiOgz1T+6Cs/2lH64/rSVP2p6eq6irEiIoQiKEIihCIqEJYoQiKEJ/bUqF0luaUmEwEqfaUCB2rM4ytTQApBuCMUkHdPPJQNU0+9aKYWeoVEIq1UpNtShG2hCSKFCIoQiKEKR0u0r3gjj0lT3j6H2ms9Z7mmxXUwuFpPoF79ZtfwTDrn4ieQcycY+M07HuOoWXEUqTD/jfm+n3SbatWVG2hCNtQhG2hCTbQpVX1Bf3yj/u7n8jWZ//AJ2fNwtDf/A/5sVbaTVHyVWBjg5/vD/1VmxHZGHq13Vakmdtlow/a1enQbTZAgRO64C10GMaxuVogLDUqOqOLnGSUijn6/0FQ39xUn9oS7adIk20IRtoQjbQhG2hCi9VxZcn2qjE/wDicrsNPFapvStQSg3MSPIfk49Kgj+C0lNrQxrgNYVlRzi9zSeaoNIrJekiAUls9vTn6y0/Y1tKwCyvTakgf3lP6EGqn/tKvYe8uriZP1NS02Ch2pSbaZQjbUIRtoQl20IRFQhEUIUjbUoSjFQRKkGF2Wx80mVPmshGNSWgoDiFzcaalohK50lcRUqEm2pULuZpYhPMpDaoDlBauClNKUhG2hQo2iCftX7wj8BUA+52MR8YU/pWLtFtXgtNAd7MOWkHmtnZ76XGc2se7lPnIU66q/lkGTPtHYg81ZhePkHHiem3T+UuJ4Gc8GY6+6a21pWZTl0IZEYMFkQZ43DdyScTH8arJykjX3UUyagBIiellB21LXhwkK2pSfTMPBHiI90badVpNtCFU9ZhSH7gAfYlp/lWY3xLR0K0f/rOPUKfo19C1qd+4rJT/aE9tpU65VefrSD9xVkEtACXbTqtG2hEI21KEbahCNtCFX9aWbe2CdxGB7LLH/y1nxN2Zef2utGHs7Ny/pM6Rz+z2RIWT5LFsQplSf8Awz+lV4JxLI5XHh/asxgAdPOx+eCZueWbwBZnVlgiSdxzgRzgcDHNb9tVz9HAwrTpF3dgggqTE8lRIB+o4NJV/bKspfuhTtQmZ96SmZCsqCDKairFWjbUISFf5ifpOf4UlUkMJCenBeJXW2nSI20IRtoQpG2hCNtCERQpRFCEEUITtizJ5qt78qsYzMpg6YPc1T+oPJXfpxzTT9PIODimFYEXSmiQbJg2TMGnDhFkmU7rm7bHapa47pXtGyaK1Yq1A0NpHv3dzlCANpzyCoMjg4B5qK5hjYVVNr3VHZOgXd/rOmB27/UNoJBDAmPVAWSM1zhjw1+V1xzF16FvYVd1IPsHH/UmCPNdafXWrmEuKT7TH86ubj6DrZo8bKir2LjaYzZMw5tIPtdMdashLNoBhaFwuzucA+oDJ7LyTGTwOawY2s4AUxoV2ewsMwudXIkt28/UxHS6tvC/SUlrgR1sRCm6Ia82N15lP4V7KP6RU0Bku0QIjx6lU9oVjVaKbzmdmzHcC0BrfDfqntdbtbibbrtEbiCCFJwAY4mt1PFsyklwsuTU7NxGdrQwjNpbVRrmmYF1O1SqhxuMAqeDP1/hQMWOI5nSQfyn/wCNPBp1RJlxa4bzO3iPVY/X6m7dcrFkLABZrgHExCzuDSxjFc6liH1avEL4jkNl38X2fQw1LhMoF0xcu/2Nhp15BSrGtuC3tQ7rhxABIQKMk/JMn9Ks/V1ahhp7zr//AMt/J1VZ7Nw1Buao2WU7dalQ6/QGwHj1VkmoLNbGfw7mgRyMYnj/ADpm1n1X0m8u8fsq6mFp4ajiqogAnI3p/wBo+bKL1jqC4tq8Hk5UEkHCgSe/P0NJjMQHuNMG0Gfpt+U/ZHZ7qLG4hw7xIDZ2BN3eVh4qXrNaECYJJicHjG4/7+asq4t7KDMv7iPQCSVRhuy6VfHVjV/Y1xEaXc6GhDXpuMqmPQsE4EmTPq5A3fwPNTxy+uMtpZ/Sj9GyjgX8QTlq84kCARPUJhC4Dut3cq4/eeXDETuO5QNvaO1O173l3DeZba9wfwqqlOlSZSOIpAh4J7ohzRNrg3te6n6W6LiB14ImtWGxArMzaHcLm9o4A4OrlmWm4PMJzbWhc9VuruKbu03Nm1O0SS/bIPYDj3rLUe01IJiB7rTTa4MkCZPsqXz2/dbWY7CsGI9U8faR/CjBNy0xOpnyv5IxjszzGgjzt5q46gLnnWWKoN0gQS0fJwJGcff2rXTcCDCy1GkET1TltGXc5ugG2zmIVQxImDOYM9jUPOgjVSwXJnRWem1C3kDKf9D3Bqm7HQVfIqNkJNtXKhLtoQovVL4t2nduyn9e1V1XhrCSrKTS54Ce0GrXUy9oGCSYMAx7gTxOJ+Kz4bEBzAHWIV+Iw5a8luhUw6NhyK0cRqo4TlK0eiHLVTUrHQK2nS3Ki7a1LMjbQhG2hCNtQpRtoQm72pW2V3mNzKBgnJIAwATyRmud2nQr1aIFDWRvFl0uza9ClUPG0ItveQp1nq1uMuog7ckLJ3FRExM4H6e9YsI9wblqvl30+FdLGYN7YcymcpEyJO2/JS7l9YxXQDHLlF7VBe8CTHYSatgCxS5Hubna2QmnFXtWV07rqzp930AJJ9gOaHPyqGslUPhjp66y4RcJ8v1u6Sw3HcNqttIwN3Bwe49qccJLL2vZa+zK3CZUyiHGO9uBy/nVXp0dmxcfbbXab1q2MABPQZIrnVsjCHlusArr4N1eu11IPIygkRuZ899VYa27o7qm25tMwB2wRIMflYZB+hqHPovOQkFFOhjcO3jsa4RefyOXjZUGj1Qt23t39r+WpayzgGPMhSADjIP8DWe9FzmawJHRdRwbjGUq8RnOV4FgYUXxD1G5eugPbuGyttTtm4i5j1t5QLxIYCdsxioqkuIJuIFr+qfAsZSY4NOV2YiTlkxsCfWy7Xyza8om3aQ3bQZbQ2AghizMWAcssDngmoLw5uSBqNEzaLqVXj5nE5HkZoMRAkRaDNlHss1zzPKsvcPl7NwRjuO4APLgBf3cx9BFKKdQkjkCPG/4TOxWFa2m/NZzw8gf692876x6rF3ddae47pb2sNoVs5ZTgBZA7ZOSa0U6VTJDzAjQcoXPxOKw5rtdQBc7MDJ5zoBy+i1HSdLdvXNgUJbdir3P7RjzDbWB6Aw3Z/uH4qnCUXPBcTY6+A+y39rY+nQeKbW99twdgTeY3PKdFaX+n6hb7EPaAkflYnaIhAJgCAM/wrpU8K/iGo10TG2w2XAqdq0jhhh6lLMWyZJMSZuY1N02vTH8px+78x5l4J5PHuARP0nvRTw5DXtJu6b+KjEdpB1alUa2G08sCf8AquW0V1laQm7y9gyYyBJ4n+0P0pWYR4dlcQYbA+qsrdr0yC6mCM1QPOn+u3sfFNaVL6hrjWvXhVTcv4REmQfjAqMNhq1IF7ruiB4BW9pdqYXFFtFkhhdmcdyT+E3peoWlt+sMSSTBtXMz7SsEYpcJV4VM52GSSdFZ2rhm4qu3hVWBjWhs5haOim+HbDNb3AFQxJVeIB4lTx9COIq3BUsjXPqWLjMclk7ZxbKzqdKhdrBEnfT8K5fROFLMVgAmTjjnI/yrS6sGiZXJbRLjEKjusLTK07Ll2YW5PqJghZTgjAg0oN556/PRSRaOWip72juIhJkqSuUhgx3A5Inav+VaA8FzYHJZzTIa6Sd+X9p3UXrR8oguYZdxJYz+EbSOATAAjkR7U1OQS3S3RJVggOF79Va6a2JuBNM3MwVRSJA/tEcmaV5kAkp2CHGByXCXLirbuKixCK3qy4MKPTETJ5nGakhpcQobmDAY0gK0tXA43D6EHkH2I7GoaYsVLgDcLvb/AL9/p71FSqym3M8wE1KhUquysbJ+eScHQr10epbajMbwZgyJwfY8EVw63aLnTlvykfDK7FLA0mRnd4xf8DylWSdBuA5vwMmAuc5YbwQ0E5isn6ioNNOV/ey05KPIz9PaCnk0NxUC7lcjEtKk/U5k0M7SLBDhKV2FovMgkeR/Cg3XZD6kYfbcD91muhS7Qw7xcweqzPwFb/SHeBj0MfdMRXbXERtoQiKEIihCIoUqo19ydRbQZ2w0fPqP8lH61ZOWm4qmM1Zreql9PsAKSQJlu3aZj9RXJwFFhpioRcrudo46u93CLu6ItpspcYB9+Pmug1wOi5JCjlJcggRtH6gzx3FKRLltpYt9KjkbvupIWT8mns0LHdxvqpesXbY8sRNwhDJgRk3CSAYARWzBrKXZn5uXweq1ZcrA3n8PoqP/AIcX5u6jAXO5R8MRx8CKfGMPdPzZVYJ4gj6+6b6mz31uXXfy7TXtqWvzueN5afTCzAE1x8VmdTzbCPfdev7L4dDEcFo75Bl3K0wBy67+Ce6p0y0ltbiqmmRGDEmGu3MYDMZKr3yTPcVcW0WgE2AusFKtja1RzGkuJBHQDc8h8i6j9Dsvft3nS2WN0bEd/SoXu5aMz/dB4+aRtM1Mz3WLhA6BX18WzDmjQpXbTMk8zN49VdW/DReDd1N0ehUKWiqLC+5IJfk5xzU8BuUA7CPFZz2lUbUc6nEEkiQDE8lb9M6HprKgW7SyDu3N623e+9pM/wAqsbTa0QAstbFVazs73EnT6clC8Y9RNvTuR+JgUXMZae59hJ+1aKLMzoWOs/K2V5NqVQXLcshVSqA7dvpSQpiTAxyeabGZhQMDY+6u7JyHGszOsHDXoPLVavpN1Tau7LZN5WDK8j0nAVwGaY7YHv70YVmWlTvaEdq1TUxdY7zb6WHstC5Z1NxgFO7ay9w3cfpn6RWguDRlC54aXnMUxNVq1QrevJulBbYpIHmwYwDIiJ/FieMc1WK5NeItH31TGgBQmbz8Cnha2hwNwsZaQYK6VKguhSGypNtU7qP9/NZHzqtbI0UTqDqZtAts2kuPU2D+ECMyTnnABqk985SJ5q4d0ZgfBY3U3NNqbtrd5sB9ib0usl3n8NwiczifYYFaW2EQs7pJmVxqtJd03nPZt7FLMwNoqApiAGXgLA3HHJ7UQIEfLo1JkfIT93qLC3bfU21hyg3W39YYSoZl2hY5jPvBNM0lr48QlcA+nPgVeIGNwxdUEgMAF9QX1iVDEyPUcjBmO2ZD25YjRQWOzZp1TX7G5tfiuEgmFwAQreygENicyP5VZmGcfT2VWUlh1391Is9PPmobBYO0l9zFxAjDSTgfEc1hxeOZh6ZLrk6Bb8NgjWdmmGjU/bqfbVa2zprdlS7MJAy7Y+w9h8D+NeVqYmpXdmefnRdtrBHDpiBy+55+Psoj+IJE2lWJje7ACeI2jP6xxXRo4Gs8Se746+X5hZqlagwwTmPJunn+AVDXrzksGv2VgwAFUzgceoz7Yq4YJpkF/t/KU4loiKfmT/C41HiVrRyBdid21dpWBPq9Rj9Kqq9lGJa/wlSzGUnGC0jwM+hj3Vppes2rgB3bZEjcRBHurTDD5Brl18NVomHha6YFUZqZzDp9xqFV27kySRHI+g/N+te6Dl5OFIKVOYHRSWkarnbTSlRtolCNtEoWVRydXvgxtN3H9lZiBzOwAxVjnBrJIss+Q1HQ0wVpUuqULjgiVPH3+Z/rWVjmlocwQPnktOR7ZZUMnT5zXVlpVTEekAiZ9j7D2FDGDUpG0hTJypu0ssT8D+tMwySrniAApNpM/TNFQw1RTEuWd8WawsY27kE2h8u4BeBHIG0A9iTVTBDDeCVY8y8GJAVP0bVHTOzIV80uLbWwynZ5hUbnzJIido7xJE1ZVIeYCSiDTaC4q6bp4ZWW3ua9vJa41xgomCwbkTI/CBIxNc3EYdrwdiV3cB2nVoPbmu0bGNOhNwul6baJXfcN90GSzSAZONnGCIE+wpcNRpyZuQoxmPrPENOVrthbzhaDR6qFj2rS8XXOabJ/9spITyn7evAqIUysJ4o6ydRdYKAbSAore7/nKngN6Y/wz71up0ixknr7FYalUPfA6e4Wb6tbZ3AIGYBMRxwNvAGBTMaCWW5+6h7iA8k8vZStKzekhiCJHp7THEdj3HYAfFM8HOLBIwjIbnZXh6mSxuhH4thxudw/4vWpuGRjge01WAAzvEfhW95z+4DNrc9fgWm0nR3uiWJRTHwx+3YfWuJiO0A7u0/P8Lr0sIKfeqXPIfc/YeasV8NaYfiBY+7Of054+KwOquOpWtp/6tHlPuu26Gij90SvJj8Qz8HP6GnZjq1PQyOqrdSpP/ezysfx6Ku1CG3/AMwQOxHB+/Y/B/jXVwuPZX7ps75osVfAlgzsMt35jx6dR9YVdrOr2htKkbWxu9WTE+kAHd+o+tbAS0SVkLQ4wFRavqVq8CnmkYlzsx2OCYKcCf0p2tLe8UhcHd0fOiZ1VlTaswr3AHRlClVKEketgFOQCT8xzTkEuckaQGt1S3NO9m7duW7RJPq3l3DO8endLBSAee0DvVUWsrZvfomz1FDbH7Q2nS4Qd8GwdhPDBSWnmfr71MQZRciFI0WtAczda4hQbQiXFMEzvEJA7iQYPxSEDKZP2gJgSXNgT6yU9+0uqOr2r9xTuG5lspCnIB3OCSPeM/rSsrsjM0gwrX4SrmDC2JsFsul6YWrW5/xEAsSZgAYWT2A/rXj8ZiTiKxd5Lu06QY0Umbep3P19oCw3Wuvvf1Kql22tgIxBKNdhww2zsZYeJIM4iu3gMEyk3PUjMfT+Vlxb6p/xUWkjcgG/8D11TD6+9dW1bdpdiU3YWVL7E3bZjcApOTma7OHph4LnGWt9TquDi6rqTgxohx16DTzWqueFrdkpC7mbE3ArQYPq2ZBPH6YzSVMS7JtCenhmB41nxVP13pZsgEFdw2kQo/st6QGB9BG8bex2+5rIKrWjOBpt+F0GUTUeKRMTF1SDql1GJWyrqY/dKFVVIAG4KysBPvA5pBjGnUea6dTsSpSALX9LCPvdaddVKBVhnaNxn0qBBKyMCAY+/c10A+RAXmssGVc27u7mJ9v1gx2BAmrWkN1SuBdonNtWSqiISbamUQoPWbu20QCAzSoJMRIMn7AE/WKZuqV+ix9y6PNuMm0QmwFRHK7MicCGJn5pn3ZHP+UjO6+eX8LVWnVLNtCQpgIAcTtgQJz7VzW1MtJrXazH3XTdTzVXObpE+anN6UH0ArXm7qyBveXGl5IpWG6aoLSl12q8lGcCWAO0EgAt2knAHcn2BqxwkQVW0kGyxNzUbxNsqLY3m5fZyrkkgMQY9CyfxYJjHzWXEm55KwMAFhzUTQOFsC3Yu7B5kF3U7nUjLLtMqvYfmOOJNSWOJ02+6A9oAvqfstZ4WsXbtlVtrGyE3MCBCxn5xWDHYqlROQGXcuXituEw76jQ99hz5+A+DkVZ6fwk9uWW6gJMsAp9X1Ykk/Xn+Vcr9c5hzQugaFJwyyfnT+UC0bbhbnpDYnkfUH/ZrpYfGU8QO7qNliq4V1K+o5/nl7KyfR2xy4/UVdfkqoVB1u7gpbbBgPcLBdikwYnO49pxV9NoBk/RUVHHQfVYprSG6YewEASF33G2kBoyAYB9ycARVoeSAeh+6qNMAnxH2sjVWbXmD1E4PoRA4MzjczD57d6dpcS1K5rQHfTTbRXGgUC2VW3dhl4gL9QSAYkAA5+maUnvBMB3StZ4a6bjzrmABAXcWA2E5kxuVTIUkcCfavM9pYwuPAabDXx5fRd/C0OGM8d53oNvqd+luapOteNzccJpXQIGbeSxDOqwG8tlB2ZI5ExmnwuBNjVm+gH3+eKiviG05DIkak6DnHON5tyB1VBrOsyy4K7W/GSpZsMIO4ZMHj3Arp8CnTqZSGggT8PNZ2vxNagKzMzmudlEG89G/wDX5C0HSdcyRcGohTLLJRQwzKEQASIkn7Cq34WjW1bHhYz7EJW4mrTs45uhv66g9B9VqundRtapGWVaMNtOD7MO4z9wR9CfPYmi/DVLnwK6lNwLRUZp126H5BH1Cyup6JfuaryALZQfvPMdd0A4lQZAYxEAAYPtXZpdqs4Ic4S7SOvNY6vZ4zZwYYfPwHTqTpGqqfFOivaF481VRgWUqirgciFAzJGa0s7RzSCy88/yppdkU6gzirDRsRf0haXX+Dm8oFL9xngH1s0HiRzEH5H6Vhd2zUpmXAQemiKeAwrzlcXDqDPpHsshqenuxZTaClvTAhYgxzMgk43H6SKv/wCQrObYiNVtGA7Lp1IIcesiPSFuuldG02nsra1BRjB9LZAnmF/rXLdjn13TUdbZTwAw/wD4rIHnPiT7aLHdD1Vuz1JVuBdgF1UbmNv4APiF499tX1X1H0s8k6LZWptYxtOnTaC4agAHz91oeseJrN7UppnsGRtvI7sqhiDgLEncYOPg1ic0lprsNtDz+qppNFJ3DLjMbC3uPZS/F3UgukLAsA5VDAkiece8iKzYOnmq+F1bQbleSRp/WwPPkvL9b1C3sYKl09g5O0T3wZrusp3unr4yrlOUdJl33j2Wp8EJZdtPduZRbUBIDFrtr07fqBD/AKGuozEZMOWjntyPyF4vGsDcSKj+XqP7Wm119lZy7i3FwXAoEx5gAUFu57+x31lrVoZBGm3P+lA4gfIsTeNdBfyiSo/iFmGnF4533Cu4n8KoCQQBA3FhE8YPvVQMUyeey1dnl+IqNedyAPyvP7wuEy+rZcQIcr9e9UB/IL1lTCUye+8en3Vu3VACrosCVJ/KpMQSEB9zz/Cuiao1C8dk2Vn0nq8QTuZpYRAUGfSueWaAMnsTTMrRrdQafJajRXtwyQTAYkcDcTCz7jj7Vqp1Gql7HaqVtq5VrIdT6gbl59uUS26qNpJJMKxHwZ5/uc5qyICrFyqvTW3uahwu9iWZDgBjgwGB7YzHAMYxSYio2lSzOIEfx56p8NTdVqkNGv8AOvJbQeFQ203r0MPwwEJGAJlp9UKJjvXnK+OL3lzRA1uvQUcM1jMt3HSdEmu0z2tqsdy8BuJPsw7HmteB7QbX/wAZs4eqyYnCcPvt09lHGoCS7MAq5Yk4A5M/aukFiIkKi8R6pL1tjdu7LJVTa2h9zbifWRjcfThOBye0NO5SBuwVTdsghQFuskgKotzGPxMd2WI/MRiTAFTcuBd0UWDSG9VY+F/D63bgTy7iIBLbmUR6mIUACf48GsHaeM/TsOXV1h5zP0W3AYYVDmfo0z4mIj8/yrLxN4x8pXtaJkUWSEd9paDyVtqMEgDJP2nJHIwmAdU/yVJvfqepXRr4ltO1p66Dl4+Gyi+HfEty8Tc8y7lB6WY8gtLgTBBlRBwIB966D8FRyy5ljpc+Sysxr3OLQ4W1GUedh7GVrtNqk1KG07KXAk7SMEfmABwQfsZHvFcTFYepgaoew22P2Py66FKoyswkC2hHzY7b+6rBp75VmtorPakEkxDAyYH0zjkEA13m4+iWtJ3E+HwrnHBPDiAR0nf8Kn6d0+9qLd25ZFsjcQ+7duuNludxB5HPEwMCmq9p0qT4cDb02Unsqo0Q5wBcARv5mbeRVHZsXzcCIlsNJWBZSZJI5IkDInP1oqdpsa2ctucrSzsNpd3q7QdYA5K88V9GfTWEu/tF2dx3IpAUCGMDvj3+KzUO06j75R0H1j7pqXZmHq1MhLhreeQ5aD1U7W9I0S2bVpr3791DAsS7NgFjABwAftgmsx7TxAmoDbcbDl83VjMBReQ3JbaTBI85PWE/451Xl6ddPbIQXBB9QWLagSAfnA/WuZgWlzzUdt7n4V0KDQ9xL/SZ66fBKxHTOmtcV7elVLrWxIVXQYbcxAZjGSqn7fFelwlctcX1NgY8VxO18NRLG08OIk3N9PqpPizRWtCtkXCxuuWJIBKgR9MNJiJOBOJrPWnEVS8HX2/hdDszHtwNEUnizQYgf7cz4z9PBQtLr7bWFba5G94gZ4WeOASKbHljqgy2sq+wHVmB5cJJJO+9+XOVI8La4WNbaYW3trePltuZSDPwFnnPNYMQwVKJGpF10qjKhdL2xmnzFxv8laLxZ1W8dRbsae6yN5ttWKmIUmNvGWMz8AD3rn4RgDXPeLQY8UvDdwpbG0kgH6XBUbxpotVelPLuPCkIYmZIMbhzx3q/B1RALjfdaGtpmi/JFxpp/Sj9eTXpprV5maxeDkFRcJLKRMkHgggY+TU0G0TVcz9wjcaX/lZnvcRYgRrpHtHzVQR4iuPaRGtMLqgg3JXa0iN7CZmAMQcyQRJraQxv7dOS57Whz+8YB35J/wAH9MFy/dD338y5a2rdYgtuLS0BhA4GKyYp0sbDRAOi6BczNmYS6BebeQ2jwWg/+3ZLozXyAhmVB3Hjkn6Uv6hwYbC6mvjKVTLDTZUn/ELS2XuW0tn1WwQWBnmIBPuIn7mjAOcxrjsSqK57oLtT7fNFD1XVb7adbLQ5Qlg55YxA3e/171dSoM4vdtNo+qhmNdRaXC5jdOdf8K3V0Kap71uPUSBBVpKi2LZBlpUsTPGw8V0mYdrTaVy6vbOIrgB0R0H8qt6RcawCFHpJDFZI9QwHVuVbtI+81nZiHMdIT1aTarYctBofE4VmN5bl8EAAOYKxxDh8j6j5xWirXpVIOSCsA7OOaXnMNpF/n0VT1fqdzUkBvTbWdtsEwKzVKpet9Kk2mICrTpUJ9QB+taMEWZiHmFmxzXlgyayn7Vz07QVzPyc8/hUmobOgVJAU3SIyrs9UblaRaJ/CZ/E3HBH3qwA5f4RaVP6dfZICFi0kkF7QJJ5O3cQv2+9STlj8gIa0usArrVdXYqqHBaA8bpCnnayj8XtxzPtO+m7mfZZ30jsDfx+yghd95dtsthEQBYJKHIViQGAA7SRE9qH4im1plwt15+CduErF1mHyi07zp8hSbGrOi0zagLN667W7SMirGSJYJkqIJM5gD3ri42r+rxIpB3cbqZ+eAXSweHNGjOWXOvAHkLeZVborFy4V1F1id10AMxJYmSwzxtBUDbERPsSdTuHSPCYO8BJtYWBg9Yv/AGszK1Soc7j3SYF77iR0266rR9K6kL63NMwIYKWUmIlTErk4Vo+wHvXGxTmUarK9LncbT/K7Iw9U0v8AKNfUHT6qD1PQhrmm/wDyF8u8xFxALLKCsE7nIkxnuM11f+RljnAaaT15+8LFT7MklpmQJ8dNPhUHqHR7n7QVTUt5ZG4XPMhFWc94kD+VV/8AKPyZwBI2j2VtPs/CzkqB88gQPppKebS6P9q06hjds7C7EszF3AbaJ/Mp55j+lTu0K3AzOdBkzFo0srqXZ1PvnhiRlyyZF80k6ybb+SmNr7FrRXr2mBtB22rIEqT6fyzxDmOxBrC7iV8WGVr5BfwHzXdPSpMY1uTR17DmeVuix2j6Aus25uGynmNeZPSQFVcy8wBv9jhiYrtUS4sc4nvCIHvosPaQpiuxjGQ0ySfY3nVW+s11q5fa/p2V7K2kttC7fUQwAJP4pULkCPRTFxbhC1+siPystKnmxwcy9oJ9go3hfVbNbYbyym4m0SXBkMDEgD3HvXHxADqLhM7r1mJp1CCXCB8PM8loND1fU3r2oewzG2iwtsbfWxJlgIkiF28559qyhopNY11pN/Dl4/0shpNy5nRBEDx5z7bbqr01rXafTXyN1hQVdGYxuc7FKm2RkGIk1qPDq1mh15mR5kGU+JLAe5l2vra0+HuoFzr2odVKA2rxUC5dhILDBdYMyZJiABPxV7mUw3LEjksNINNWXEAeBPorjQ+GL2q09srfD+lg/mTuLliZZs8A4GMfasjXhtR0NjTwjl5roDEU6Z75JF4+u+3hCi+K+mnTpprS3p1No794HAjbkex+eYNPhiHGrmHddFuvw+yx1XzleNrDr8gKH4h1h1Coz2p8u1G33YSTt7gdqfC0uGOG06n+B904xVNgLnMm39+yruk3r2kvrcEJ5okbYO0qcECPUIJB7FbhroB3DbOsWXF/XMx1RzWtiPT0Cndc1BvAG7cFySx2BWhZnG0jODHaBUUqopvztM9CFtrGhVocJ1MtOuYGSCBaLaHcfwoWksmIACgYVR+Uf5mST9az138R5cmwlSphmZWFdLpFa7+9dlAWUIBgON3q9OZHpMd4irqLBw5jf8LF2jjsbmbwyTofXw8+S7s2WDlzcZiWLhmMmZJEn3qquxodlaLQNPBaMNXq5A55v6eXJbHS+N3RYe0GYfmB2z8kVibhi091aHPpOuZHhf56rOdT6u2sfzHZSokKqn0r7/U/NX06OTa6V9YEZW2HzVVz66yven4blVmCjXet2RkEz9QP60/AcdlArBpkFd3fHNzbs8+5t4jd/s1AwM7Jv10XkeQn2Uex1VWMgAryzSZH2jNPwCLKs18xnVThqwQCOD/vvQKUGUpqSIXD3QwCtlRJCkkgExOOOw/QVdmeTMqgMpjQLtry/FV8MKziFR9QpdSFDT227hn6qJphT6JTU6rrR6e+6Aixenj/AJd3/wBSgn605pkHRLxBzUn/AOj6o/8A6Ln3EfzijhHko4gVQlxo2kkk55b+hxzVBrOH7Su7huy6VhUaSSPp6FPWERIZ/wAII3elnx3EBpPMc1U6q91gfVdF+AoU6ZcGCfCfytZ0PxPFy3Z0WkUAmGuXJUsMk7Ekt9yftWV7XsaXvdJ2Gqwfpy4ZnCG9Ib5CL+QXOv6k1uyLWpsFVZ7l1VIIctuUgQJhCCVmB+D71pa0Oe5zXaQPG38BZ6juHlyG8CSDp09Tupumvapkt6nZbtWbdq6VZCItg7htAOSwAUTmTPFUNLR/jEnvj59ZPgrahYBUc494t8ZOvpbxVL1frfmnTM5wgUP6dx3M3rgn4AzV2Go8PMBeXT9Bp7lVvq0wHuLsstgW56+AsFa9c1Nu1p7CJdVyrKQqgksdpzPYAmTWljXtfVrPP75jpMewELl8CG0mjRsfWB+VntH1W5Zd3AuMSjoCTKhn9XE5iCfc1nfQ4jBm0mfsupVxtCeEwHNzMbLSaPp+lOntXrmodDaHrQbdzOCWJHclie089qyl1Q52QLn7QPILQ2rwwcjbRYzpvfrOvNZprBugrlbRZn8vEDflhMTE5itz6l7dLrBTLWkGJjY/PRam02itIuo8sm+qgC2Jgsq7QfYLHzj2rBw6jhwybfbVbDiCAQ0iDfr4fbkqHTKdhQsApfzSJxvIIJE8cnA961vdmeXgXIj6TKy06zqYGXbTyTfh7qN3TlwryLqgXNwXaSD7fTH0A+a1PcKf7Fhp1K+IeXYn6bfPylsoMIbi+WrM62143EASe+AAAO1U1KzntDTstJDeK6q0QSZtzgCfrE+K41unV3xmFI5Ignv/AKjNNRLGt73PlsseMFeq4cN8R1+fhWPR7w0jlrLHuBI5XsCKz1WCoZK3U6uQRqF31zq9zUQbh3BcrbWAJ98nJ+pop0g0zvzUOrCIaICgtfVVkjgSf9inDCVXxAqpfGflE+WWWfYkVacEXaqG40NED2n3UB/FYJLEEk8kySfqSasGDIEJHYwOMlA8UbpBAA44/wBab9K5pBBuk/UtcCDon+la+3cfbtJYD08nHcDuKh9OoRdQ11NplohXVpGf8Nq4cx/y3/hjNV8B3JNxxzUpel3iQ3k3hHbayg/UEZpxRdyUGsOa6t9F1bNiydvt6QZ+SW/pTfp3Rok47Z1T1nw5rG5tBfq6f0Jp/wBM7ol/UDqnR4U1J5Nsf9Tf+2nGFdzCQ4oDmlfwNccQ11QOfTv/AKRinGFPNIcUOS858U9CGmv+XucA59aFOWIO3JDL/en+VMXFtkzaea8j59FV6bRAkh39iInIM54+B+tLxLKzgXidpXd7QJICbzOMKcH4DbZ/jUCp4KTQtN/Jbb/ht4as37tx71xWKgqLILoScethggASNp759qcAbrOZ2K9E0/h3RLMae2SeSZP8zUua3YIaXblWVvpelUemxZn/AAJ/lSwE6bXTqOEQfQKP5U0pITrNA/pTNKV4kJm3eE5qCpC6Lq3NQpXjWk0bsZAY8SQCcfauU6IXXFeqTJcfMqW1rZ2JGYORIkiYPvFVlSHOOpTWk1S2WV7abXUlt4OSTEe/eTPzxVlQ8QQVXRp8Ikg6rrX9Xa9c826SzkASewHAGBAyf1NK1kCArCZukPXXNvyiTsndsltpPYxNSKYBkKOISIKp9T125JthB8c/rNa6dJre8HLJUc5/dLZTH/aK4s+lRGDx/lU/pmHdR+oeNWpf+0TkqxB7xEGex7c57e9NwLZZsl4wzZst1ubXULbacNAVmEAuFPqAXcDkcbh371zi0g8wuoyjxBYtFhqRuqrUXtpBnkRg4/SrGwVTiqLqADnOBnkZUDqW9rRZbkMuSok++CSPbNaaTWi5WHM9/wC1UVrcyEteIOfTE4+s/wBKuzM2CDSq8/f8JrRO7NtN4Wx2JJj/AEpjkP8AqkioP9vn1Vn0a276oWTqrSpILXiw2xgkKWiWzABjINQadM7ID6gXrdnwda5868wMEZtxHxCZn60wwlPqqTiX9E/b8H6fdMOTETImPqBxR+npjVTxnnRSG8IaYEEqxPt5lz+IBg1IpUv+qgvq801q+g6VUc+WJCkj1HntG5gJn3IpjTpAaKGuqE3K8Y6xdtprDc8neqkHyyuwNjM+WzDvMg5+KrBLtNFpy04PP6/cKt1B3kEIZgD8ByfeBA71AY8Dfz/hMXUptHkfypdr93ZdWs5Icyysu3gSDIIOZzIxxzQDJSFjfkj3lb3/AIPMAj7bS7mLA3pubiFghP8Al7Iyfzg/FX03FZqzQL/j56L0rewBwY98VLpUNjZFh8Hv9RUQSpzALkbvtTFpKUPA0XMsx5CgHtmQOxxilhPJXTjPNMHCEhaZRuHE0F0oDI1XhPirVedqLv7tLZW5cU+VuXeQxG5vUZbHPzUNoA3Wg1ni2Y+abteHibYu7xngS5PG6OI7HPE4qDwwcsKJcRmlRU6avdfrP8a08JsLPxLrd+AtSLN/yfWwuYEuYSATEEZGPfFYqT9ir6rDqF6M1heQK0WWe4OqUe0UlwnsUoTOaMyMid/aFAiADS3TgAJttSDMICfsKIKguCaZJ7D71YqZuq7peqWW2Eszk7jOZEjdHYE4A+CeK82RzXeCPFvRRc0yuijfaHA7p+Yfbn9fehhupK81uaerwhRbmnqwJSoms/doWieMccmKupMzuyqmo/IJUG5052e2TjfBgcqMAzuXBraKTQ1xB0WY1nFwB38FLueGh2uN9wP6RWPj9Ffw+qabogDqdx2gqSIk4ImJMTFTxbaIyXXot7otg9N/akN30BtoYqZJubDIA98YPAHeazZjmylWVDDc3z5dYi8OeT3j59/f3q4LDCgIWuXBaLAIefwjHfJGDW6lTHDzQlBvqpNnolvztoG5J75kR3irXtigXxBUMfNUMKm6joNkcKR9Gb/OuUKzl0DTHXzK56PZXTXvOQEmCsb7i8xndbZW7e8VcKxGyqdSBESrfp3Xr63Vu3GZgCW2lj9DOc4UfpU8YgyshYNE03Wru83POfcZ7nvOPoKqdUcTKkCNFpOleKdqzdYluPct7Nnv2j4q5lcBt9VBErO+IusPqbbrumQfTH8Ppilp1HOqDMpjkqPodtbZY3LbTEAFAR9fVwf9K6FUzGVw81DZGoKeGlQuWkAbpglR88dqtDminBcJhUHPnEAxKudS67ZDKfoQa8+0GV2SQq7Q9Yu6VvMtsYBJKEttM4O5Qc8/wFa2OINllqtBarzxN43ZrVtLDlSyhrhBEoeCnuPefYirnvmIWZoIVAPFmo8xLzXSzWyYBgAgkbgQI5/pSBzpupgL2Hp+sW9aS4PzqrRzEgGD85rYHSJVOWCs14k8TeV6bGxicTuyjTBlY+DVD6sWVgal0/jax5YLAl+4AEH5mcCgVhuEFh5qbd8R2hbs3dpIuk7VEA4gETgEye5irTUEAqvKvLPEen8u+11iFF13upycFifyggGfmrW1WxEKyOqLXUXIHqY4AxbfI7cAVX/imcvt+VJzRY+/4XF7qdu3IZLkiJ9KjnjBaavGIGwWY4czJd6Kz8F3je1lk2lJ2newO0FUBCsxz/eHHvWFjC1y2VHgtXsBJ+K0LPbkk8v5ohGZMOQGCl5YiQMAkDk45pbaJpKUog55/wA+KmyWSVVeKOrDTWNy5ZjtAH8TJBEgUj35QmDZusv4d8brbGy+0gLg5JmeJ74pGVCNUOZJss103xtqLB9CWvujf+6qXYWm7b1WsYlwWv6V/wAQdY4Y/sdu6iAbylzZAzmHmQQKzvwlMGA6JVoxJ3CwfXOt3C82VNtTJKEKYkyIPtFWswwGqDihFgrDpG+5a3uc/SOwMfqarewAmFbnkC2qXU6dGEPxI7xPxNNSe5rpbqkqAFt1VvqXs2rdzYvqAIklu0jhsYjHzXQL3EFnOVggZg7krazrGCr5rKpMYCMY/VhNZDhm8ytIxJ5JbxsrBfU21VgCD5eonM8jy47H83t71AojYpnVCCMw1v8ARaGz4w0i6H9l8208RBl13AvvO5XQbTn3PHNUOw7s0gqxzszI/Cr72r6ZcssBbt+YY9SXUWAeZVSZ/wBauZTqRG/iszsvNZ3qTWdqiy6bgRuJABK94LLFaKfEaIPv/KrIBNiI+c1Ev6u6mLV37zZ5+NoqzMXiHafVLkDXZhE/Rcp1HUmZuDgnItmT7YzVb6FIaD3Vja1Q6n2XfTtXeuXdjFVGfUytBiP7IJqp1NobICcVXTCfv3ypOR8wT/Uf5VXwyVWSmP2xe/0ntPGP86nhOQLqU2qVl2+Yk/41JP8AE1ApHVEGYUcahQZkYxgicR+UmYxUmmYRBCTSW0u3HZtmQIDBIJlRA3MM/ANXtkACdkuVQes2FF9rdvawUQNipnPI8smfeZPNWsJlK4WTljw7qbg9Fh/iYT/zEU9R19UrGyrLReHLwWGa0png3UiMcwTWZ191flcNlNXwffaGD2DiJDse/wAJnvS5FEFOr4O1PdrMf4m4+fTU8MqFb+HbGr0n4XRl9UqC7CSAOyx2pmteNFBA3VZ1LRamAWRrnLFlAkk87oyf480rmlDVUm+Q2ccCDIiJEEVVClSxrY2S07RK5OIzAH+makkqAFF8S33vgMzbtqkjn+7gY+Ca0USXh08kjjlLfFS+k2LNywmzeSLcOR+2GLvZfT6QSSuFx6valEEwrjIbJ0WW1xHmuASQMSd3aJw+eZ5qyjqlqgix1U/wr1ttHqGuqJY22tjjG4qQ0HmNvFTUkaJG9VfXPGeqNwOtwkhAgETIwSTjJnv9KzhzuaYwpDeMdZLEbhudX/CYG0QVHsDiR8VOZ6WGp3VeK2fVi8oAKBF244glwDPeT29qM0nMpi0KF1bxZdual7iyoDJCzI/dyB98sf8AqqHEkyiFV9Q1movBWa4zMSWIZxgzghSYH0FWto1H3AlGYBUl0XAxU88kTPOe31qHMLTBCmZup1rUpwS0HnCnH/ip7KCwqy6L1o6a4XtsCCoUhgwkDg4BE/5mkfTa+xTDMNE51bWDUuLjXASRBnYsRwAMSPtTMY1ggJH5zqoqO1rNtwFOWlhs55MmB/pUPYDqnpvcCr7p3UdDcDLqEdHCypdiULjsPLAx3k4op06bTNwio+o4QIPopB6A92wGCW9ttkFphd3qVIIYSrtDrCRuBwSKQEq1wAiyq+rWSj7rrKAThUIYn2gwAQBjMZpmAxBKpdY2C413XhcAtKrWrYCrkIWIXiTP+/4VYyG6Jaueo7M8yfxYKq1ustbQqAE92Kx9eZ+uKmUgad1Xqk5IHeO0/NKVYAulxB+tCDZOp2OJ9RgE8bf4ZqSoEpzyZ/eA7U3bRJMyoBY/xB+9SbBKJJhSraBgSPTcBnBiexA+ZyKgFsXUnNILV29y7cgPDLgFtinE8kqN0jnmkdlBsU7SXbKs1lwPChQsD3j0gYAn/wCSZNTKCJK66Vo7gIvqhdLbD1bSyhgNyhox7GDRqjNlMpy94l1LDYbqKszC27FrP1top78UEDRNnM5t1adK8W6rcoYaa+giRc01hhA93VA4MDmZqC2VAfCtfE/XTdZbli1b01r8C2rSqpxyxIUTJx/08d6cDmqy8TZU79UdUMlyY/F5jKVJ4MTB+kd6MoUZjOq506FdOdTdujadyIi3DvNwYyo/CoEtJiRETNLlbyT53ndV9rrN4YW48dhuP8qmAguJV9odffW3dum+6m2issbTLFlUKZH97+FQQEoeSVrugdQvazRs9zaLgZ7aso2zCqQSPeWiR7U2yZUOluXF/ebkRgdpLuV9XO0lufaJzmkewABxOiKdQl2SJlL1Qow3iCrKSolGyuGVd/sfrIMxSAzeFNWWEBx9CfX8qi1ihEt3luI9tyUZYCNaYBcROead7Q8ZmpWyHEELnSW3LgMjbWAG4zA3THqBiYE809D/AB5nET3TbwuocziOawGJcBPKbfdXum6Zs/AVH/TPxyT7Vk/5Ol/8P/sV2v8Agav/AM//AKj8rNdZvrbchUtsSWBZlmSMEwT7yP8ApNahUzgENyrlPpCm9zM2aDrp6KHp+oIDPkWu34k3zH+L60pzHf0VmalpkP8A9v4V/wBH6swurbNqwATHothPoCB+lSDZVftdaxTfWSoclLupl5KKlyFD/IOYnsD9KGwh9Wq+JiOqXVB/LUalfWmNu4o9xQYPKkEDHzyCKUuDrTcap3UKjGhzhAdoearNb0zULdJ8h33eqVi6DMnFy3Ktz2MZqsluhKUsI2Vh0bW3rIVLmkuEerLLtBI3MM7DHIFaaOKY0ZbH6qirTdFjH0VV1NX1F43fIuWQQBt2s3GOSFqupWa92aydjS1sEyqioVy6Df7/APihCA3tj9f60ISnPOaEKQl04nPaP4d6JQrjoPiB9M0bcSGImDjM4MExPNQbpg60KT4m1LXr3p2+WVCyFAGZO6DmZnt+WoFMNEje6ZtY3afYLNtrrm3y5G0MW4EkkAZbkiBxTKhSFukpARMDdOZMczOKiCd1oZVY0QWAqVqtUvlhTaWJMMsgyQPcmRjj5NADhunfVoPJPDi2x3VUt4z2ppKyQpDhgcH+lNJUWSXeoYAXfPeTj7Qf6VGZTCRepnuPvUSiE7f6iCAqkkDOQRHuIB5+ZotMwjZJZ1CkjeN/bMgCf8PA+lCkRyXon/D7xda0DXbLhltuytC+raxwSScssbR7470htdWWIy7hewaC7buDzAoYMFYEqvBEgjE5Gc00lVwF5F/xL8RPqNR5A/d6a2RtwPW35rjAZxwAfn3xYAQJVTjNgqzwt4q0umF1NQrOSUCkIGELugQ0R+I/WaQzskNOVXeNfEWl1SqumsbNh3Nc2ohbG0KIkxmc+wqQTumZTi6otfqLdxbYS2qbQd0bhuJPJksMcSI+lF08BM6M7LiuBO1lYA8SDI7fFElBgiFoer9duaoLaJAWdzKFABP5QOSR9T9hQkYwNXovh/px0+isIfxFTcbjm4d0Y9gQPtTBMsf490dxSL1oGGI3iRG4AgEg8z/T5qlzA43VzXlosqHR6i5eW9p7hltvnW+PS1vlcYAZDH2FDaYaICUvLrpkaqx5a77JYyouSzAMBIH4SCCBmRnEHBMudLJKch3euJ0Xomh0lhdKW0+mAts5KobjGD5QRHIaQWB3vzy3xWarxADB1keYhdGjVoSDk0g+JDi78DwCg30KqxZdqhZD8kHPInn6VhGGdK1M7QqS3O629hoqfQ6S22/etsQNwYoW3CfVIBEGCT9o711aZd/vZc/Ftw+b/ASddVc2umaMfnsEY/8A5rn3/N8U0nks2Uc07otodVs6PSs5YqGNsSMwGAZo4zmq6rqgHcErZg6eEJP6hxEaRofvqs3rrdy3fu6djENEALjO7ke3vUMc4tlwgpMSymyqeEZbt+LqmvWWuakeYzMqYlmLEwCcz/aY5/xU1lU5znANJ0Wo8P8AU9ObRDRh3CgqfSB2GOJk/eoLZSKzN/SH8qH/AKD/AJVGXoiFkOsaUlvSiR7qtsD5AEAj71aMqUgr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r-HR"/>
          </a:p>
        </p:txBody>
      </p:sp>
      <p:pic>
        <p:nvPicPr>
          <p:cNvPr id="5" name="Slika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28377" y="3172443"/>
            <a:ext cx="5271587" cy="29150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26116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 Naftne platforme: </a:t>
            </a:r>
            <a:r>
              <a:rPr lang="hr-HR" dirty="0" err="1" smtClean="0"/>
              <a:t>Long</a:t>
            </a:r>
            <a:r>
              <a:rPr lang="hr-HR" dirty="0" smtClean="0"/>
              <a:t> Beach – Santa Maria</a:t>
            </a:r>
            <a:endParaRPr lang="hr-HR" dirty="0"/>
          </a:p>
        </p:txBody>
      </p:sp>
      <p:pic>
        <p:nvPicPr>
          <p:cNvPr id="32770" name="Picture 2" descr="natural gas pipelines and oil refineries and terminals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123" y="1474643"/>
            <a:ext cx="3338146" cy="4351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772" name="Picture 4" descr="http://channelislandsdiveadventures.com/wp-content/uploads/2010/12/10_11-15OilGasMap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94269" y="1586634"/>
            <a:ext cx="4603462" cy="3557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774" name="Picture 6" descr="http://channelislandsdiveadventures.com/wp-content/uploads/2010/12/map-of-rigs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72111" y="2819832"/>
            <a:ext cx="3810000" cy="27622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776" name="Picture 8" descr="http://thetritipguy.com/wp/wp-content/uploads/2015/01/9570477-large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4250" y="4429558"/>
            <a:ext cx="3619500" cy="2305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132432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Vojne baze SAD-a</a:t>
            </a:r>
            <a:endParaRPr lang="hr-HR" dirty="0"/>
          </a:p>
        </p:txBody>
      </p:sp>
      <p:pic>
        <p:nvPicPr>
          <p:cNvPr id="18434" name="Picture 2" descr="http://www.nps.gov/nagpra/IMAGES/BASMAP.GIF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6372" y="1220681"/>
            <a:ext cx="8358283" cy="54207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348018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098" name="Picture 2" descr=" 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38475" y="2039144"/>
            <a:ext cx="6115050" cy="3924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732794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Silicijska dolina i La </a:t>
            </a:r>
            <a:r>
              <a:rPr lang="hr-HR" dirty="0" err="1" smtClean="0"/>
              <a:t>Jolla</a:t>
            </a:r>
            <a:r>
              <a:rPr lang="hr-HR" dirty="0" smtClean="0"/>
              <a:t>  </a:t>
            </a:r>
            <a:endParaRPr lang="hr-HR" dirty="0"/>
          </a:p>
        </p:txBody>
      </p:sp>
      <p:pic>
        <p:nvPicPr>
          <p:cNvPr id="33794" name="Picture 2" descr="https://encrypted-tbn2.gstatic.com/images?q=tbn:ANd9GcT44H1wIElEuIx9Cq-dircXAowk-KHOvJTT1mWTqsXWL0MzSo_Q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09855" y="2608847"/>
            <a:ext cx="4987636" cy="34672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796" name="Picture 4" descr="https://upload.wikimedia.org/wikipedia/commons/thumb/c/c6/Siliconvalley.JPG/1024px-Siliconvalley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784" y="2185426"/>
            <a:ext cx="5528252" cy="40058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0338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5" name="Rezervirano mjesto sadržaja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537421" y="727364"/>
            <a:ext cx="8310821" cy="58664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20931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err="1" smtClean="0"/>
              <a:t>Hawaii</a:t>
            </a:r>
            <a:endParaRPr lang="hr-HR" dirty="0"/>
          </a:p>
        </p:txBody>
      </p:sp>
      <p:pic>
        <p:nvPicPr>
          <p:cNvPr id="4" name="Rezervirano mjesto sadržaja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5932" y="1825625"/>
            <a:ext cx="5780135" cy="4351338"/>
          </a:xfrm>
        </p:spPr>
      </p:pic>
    </p:spTree>
    <p:extLst>
      <p:ext uri="{BB962C8B-B14F-4D97-AF65-F5344CB8AC3E}">
        <p14:creationId xmlns:p14="http://schemas.microsoft.com/office/powerpoint/2010/main" val="4522725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Rezervirano mjesto sadržaja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425" y="1445635"/>
            <a:ext cx="4433455" cy="3546764"/>
          </a:xfrm>
        </p:spPr>
      </p:pic>
      <p:pic>
        <p:nvPicPr>
          <p:cNvPr id="5" name="Slika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6163" y="67540"/>
            <a:ext cx="3301465" cy="4561609"/>
          </a:xfrm>
          <a:prstGeom prst="rect">
            <a:avLst/>
          </a:prstGeom>
        </p:spPr>
      </p:pic>
      <p:pic>
        <p:nvPicPr>
          <p:cNvPr id="6" name="Slika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82891" y="557019"/>
            <a:ext cx="3712700" cy="5569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82572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Kanjon </a:t>
            </a:r>
            <a:r>
              <a:rPr lang="hr-HR" dirty="0" err="1" smtClean="0"/>
              <a:t>Waimea</a:t>
            </a:r>
            <a:endParaRPr lang="hr-HR" dirty="0"/>
          </a:p>
        </p:txBody>
      </p:sp>
      <p:pic>
        <p:nvPicPr>
          <p:cNvPr id="34818" name="Picture 2" descr="https://c1.staticflickr.com/1/95/236181393_85b783e312_b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35424" y="2960402"/>
            <a:ext cx="3121152" cy="2081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8185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Skupljanje šećerne trske</a:t>
            </a:r>
            <a:endParaRPr lang="en-GB" dirty="0"/>
          </a:p>
        </p:txBody>
      </p:sp>
      <p:sp>
        <p:nvSpPr>
          <p:cNvPr id="5" name="AutoShape 4" descr="Slikovni rezultat za hawaii sugar cane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pic>
        <p:nvPicPr>
          <p:cNvPr id="2054" name="Picture 6" descr="Slikovni rezultat za hawaii sugar can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94207" y="1650055"/>
            <a:ext cx="6864658" cy="52079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21148850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1026" name="Picture 2" descr="Slikovni rezultat za hawaii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28269" y="1825625"/>
            <a:ext cx="3535462" cy="4351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0144681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err="1" smtClean="0"/>
              <a:t>Pearl</a:t>
            </a:r>
            <a:r>
              <a:rPr lang="hr-HR" dirty="0" smtClean="0"/>
              <a:t> </a:t>
            </a:r>
            <a:r>
              <a:rPr lang="hr-HR" dirty="0" err="1" smtClean="0"/>
              <a:t>Harbor</a:t>
            </a:r>
            <a:endParaRPr lang="en-GB" dirty="0"/>
          </a:p>
        </p:txBody>
      </p:sp>
      <p:pic>
        <p:nvPicPr>
          <p:cNvPr id="4098" name="Picture 2" descr="https://upload.wikimedia.org/wikipedia/commons/thumb/3/39/ISS021-E-15710_Pearl_Harbor%2C_Hawaii.jpg/1280px-ISS021-E-15710_Pearl_Harbor%2C_Hawaii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39845" y="2084439"/>
            <a:ext cx="6642714" cy="44111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20143671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3074" name="Picture 2" descr="Slikovni rezultat za hawaii pearl harbor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8299" y="1825625"/>
            <a:ext cx="9935401" cy="4351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59468066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Rezervirano mjesto sadržaja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47397" y="1027906"/>
            <a:ext cx="7846344" cy="5906799"/>
          </a:xfrm>
        </p:spPr>
      </p:pic>
    </p:spTree>
    <p:extLst>
      <p:ext uri="{BB962C8B-B14F-4D97-AF65-F5344CB8AC3E}">
        <p14:creationId xmlns:p14="http://schemas.microsoft.com/office/powerpoint/2010/main" val="2800855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Upozorenja na </a:t>
            </a:r>
            <a:r>
              <a:rPr lang="hr-HR" dirty="0" err="1" smtClean="0"/>
              <a:t>blizzard</a:t>
            </a:r>
            <a:r>
              <a:rPr lang="hr-HR" dirty="0" smtClean="0"/>
              <a:t> 2005-2015</a:t>
            </a:r>
            <a:endParaRPr lang="hr-HR" dirty="0"/>
          </a:p>
        </p:txBody>
      </p:sp>
      <p:pic>
        <p:nvPicPr>
          <p:cNvPr id="3074" name="Picture 2" descr=" 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0" y="2010569"/>
            <a:ext cx="7620000" cy="3981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338306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Rezervirano mjesto sadržaja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5932" y="1825625"/>
            <a:ext cx="5780135" cy="4351338"/>
          </a:xfrm>
        </p:spPr>
      </p:pic>
    </p:spTree>
    <p:extLst>
      <p:ext uri="{BB962C8B-B14F-4D97-AF65-F5344CB8AC3E}">
        <p14:creationId xmlns:p14="http://schemas.microsoft.com/office/powerpoint/2010/main" val="42609626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36866" name="Picture 2" descr="http://www.mapmakersalaska.com/assets/images/Alaska_OGactivityAreas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55426" y="1825625"/>
            <a:ext cx="3881148" cy="4351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047840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37890" name="Picture 2" descr="FERC Okays Alaska Gasline Bidding Plan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04979" y="2417546"/>
            <a:ext cx="5543550" cy="3333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892" name="Picture 4" descr="http://www.alaska.net/~logjam/AKpipeline_map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7036" y="2655671"/>
            <a:ext cx="4648200" cy="3095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169845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35842" name="Picture 2" descr="http://image.slidesharecdn.com/alaskafeb2015ratingspresentationfinal1-150301233502-conversion-gate01/95/walker-alaska-feb-2015-ratings-presentation-final-1312015-10-638.jpg?cb=1425253005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98136" y="1825625"/>
            <a:ext cx="5795727" cy="4351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821657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Rezervirano mjesto sadržaja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9268" y="1825625"/>
            <a:ext cx="6233464" cy="4351338"/>
          </a:xfrm>
        </p:spPr>
      </p:pic>
    </p:spTree>
    <p:extLst>
      <p:ext uri="{BB962C8B-B14F-4D97-AF65-F5344CB8AC3E}">
        <p14:creationId xmlns:p14="http://schemas.microsoft.com/office/powerpoint/2010/main" val="990760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Rezervirano mjesto sadržaja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6234" y="1825625"/>
            <a:ext cx="6859532" cy="4351338"/>
          </a:xfrm>
        </p:spPr>
      </p:pic>
    </p:spTree>
    <p:extLst>
      <p:ext uri="{BB962C8B-B14F-4D97-AF65-F5344CB8AC3E}">
        <p14:creationId xmlns:p14="http://schemas.microsoft.com/office/powerpoint/2010/main" val="14567612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sustava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560</TotalTime>
  <Words>103</Words>
  <Application>Microsoft Office PowerPoint</Application>
  <PresentationFormat>Široki zaslon</PresentationFormat>
  <Paragraphs>24</Paragraphs>
  <Slides>73</Slides>
  <Notes>0</Notes>
  <HiddenSlides>0</HiddenSlides>
  <MMClips>0</MMClips>
  <ScaleCrop>false</ScaleCrop>
  <HeadingPairs>
    <vt:vector size="6" baseType="variant">
      <vt:variant>
        <vt:lpstr>Korišteni fontovi</vt:lpstr>
      </vt:variant>
      <vt:variant>
        <vt:i4>3</vt:i4>
      </vt:variant>
      <vt:variant>
        <vt:lpstr>Tema</vt:lpstr>
      </vt:variant>
      <vt:variant>
        <vt:i4>1</vt:i4>
      </vt:variant>
      <vt:variant>
        <vt:lpstr>Naslovi slajdova</vt:lpstr>
      </vt:variant>
      <vt:variant>
        <vt:i4>73</vt:i4>
      </vt:variant>
    </vt:vector>
  </HeadingPairs>
  <TitlesOfParts>
    <vt:vector size="77" baseType="lpstr">
      <vt:lpstr>Arial</vt:lpstr>
      <vt:lpstr>Calibri</vt:lpstr>
      <vt:lpstr>Calibri Light</vt:lpstr>
      <vt:lpstr>Tema sustava Office</vt:lpstr>
      <vt:lpstr>Kulturne regije (nastavak)</vt:lpstr>
      <vt:lpstr>PowerPointova prezentacija</vt:lpstr>
      <vt:lpstr>Prerijski žitni pojas</vt:lpstr>
      <vt:lpstr>PowerPointova prezentacija</vt:lpstr>
      <vt:lpstr>PowerPointova prezentacija</vt:lpstr>
      <vt:lpstr>PowerPointova prezentacija</vt:lpstr>
      <vt:lpstr>Upozorenja na blizzard 2005-2015</vt:lpstr>
      <vt:lpstr>PowerPointova prezentacija</vt:lpstr>
      <vt:lpstr>PowerPointova prezentacija</vt:lpstr>
      <vt:lpstr>PowerPointova prezentacija</vt:lpstr>
      <vt:lpstr>PowerPointova prezentacija</vt:lpstr>
      <vt:lpstr>PowerPointova prezentacija</vt:lpstr>
      <vt:lpstr>PowerPointova prezentacija</vt:lpstr>
      <vt:lpstr>PowerPointova prezentacija</vt:lpstr>
      <vt:lpstr>PowerPointova prezentacija</vt:lpstr>
      <vt:lpstr>PowerPointova prezentacija</vt:lpstr>
      <vt:lpstr>Planinska regija</vt:lpstr>
      <vt:lpstr>Nalazište bakra Bingham </vt:lpstr>
      <vt:lpstr>PowerPointova prezentacija</vt:lpstr>
      <vt:lpstr>PowerPointova prezentacija</vt:lpstr>
      <vt:lpstr>PowerPointova prezentacija</vt:lpstr>
      <vt:lpstr>PowerPointova prezentacija</vt:lpstr>
      <vt:lpstr>Skijaška odmarališta</vt:lpstr>
      <vt:lpstr>Vojne baze SAD-a</vt:lpstr>
      <vt:lpstr>Oboljenja od raka (Izvor: USA Today, 28.02.2002)</vt:lpstr>
      <vt:lpstr>Mormoni u Uti</vt:lpstr>
      <vt:lpstr>PowerPointova prezentacija</vt:lpstr>
      <vt:lpstr>Jugozapad</vt:lpstr>
      <vt:lpstr>PowerPointova prezentacija</vt:lpstr>
      <vt:lpstr>PowerPointova prezentacija</vt:lpstr>
      <vt:lpstr>Indijanski rezervati</vt:lpstr>
      <vt:lpstr>PowerPointova prezentacija</vt:lpstr>
      <vt:lpstr>PowerPointova prezentacija</vt:lpstr>
      <vt:lpstr>PowerPointova prezentacija</vt:lpstr>
      <vt:lpstr>PowerPointova prezentacija</vt:lpstr>
      <vt:lpstr>PowerPointova prezentacija</vt:lpstr>
      <vt:lpstr>PowerPointova prezentacija</vt:lpstr>
      <vt:lpstr>Vojne baze SAD-a</vt:lpstr>
      <vt:lpstr>PowerPointova prezentacija</vt:lpstr>
      <vt:lpstr>PowerPointova prezentacija</vt:lpstr>
      <vt:lpstr>PowerPointova prezentacija</vt:lpstr>
      <vt:lpstr>PowerPointova prezentacija</vt:lpstr>
      <vt:lpstr>PowerPointova prezentacija</vt:lpstr>
      <vt:lpstr>PowerPointova prezentacija</vt:lpstr>
      <vt:lpstr>PowerPointova prezentacija</vt:lpstr>
      <vt:lpstr>„fish ladders”</vt:lpstr>
      <vt:lpstr>PowerPointova prezentacija</vt:lpstr>
      <vt:lpstr>PowerPointova prezentacija</vt:lpstr>
      <vt:lpstr>„Obala”</vt:lpstr>
      <vt:lpstr>Usporedba između državama SAD-a i zemljama prema BDP-u u 2012. g. (Kalifornija 1., Hrvatska – 45.) https://en.wikipedia.org/wiki/Comparison_between_U.S._states_and_countries_by_GDP_(nominal)</vt:lpstr>
      <vt:lpstr>Sansan megalopolis</vt:lpstr>
      <vt:lpstr>PowerPointova prezentacija</vt:lpstr>
      <vt:lpstr>PowerPointova prezentacija</vt:lpstr>
      <vt:lpstr>Delta Mendota kanal i Kalifornijski akvedukt</vt:lpstr>
      <vt:lpstr>PowerPointova prezentacija</vt:lpstr>
      <vt:lpstr>PowerPointova prezentacija</vt:lpstr>
      <vt:lpstr>PowerPointova prezentacija</vt:lpstr>
      <vt:lpstr> Naftne platforme: Long Beach – Santa Maria</vt:lpstr>
      <vt:lpstr>Vojne baze SAD-a</vt:lpstr>
      <vt:lpstr>Silicijska dolina i La Jolla  </vt:lpstr>
      <vt:lpstr>PowerPointova prezentacija</vt:lpstr>
      <vt:lpstr>Hawaii</vt:lpstr>
      <vt:lpstr>PowerPointova prezentacija</vt:lpstr>
      <vt:lpstr>Kanjon Waimea</vt:lpstr>
      <vt:lpstr>Skupljanje šećerne trske</vt:lpstr>
      <vt:lpstr>PowerPointova prezentacija</vt:lpstr>
      <vt:lpstr>Pearl Harbor</vt:lpstr>
      <vt:lpstr>PowerPointova prezentacija</vt:lpstr>
      <vt:lpstr>PowerPointova prezentacija</vt:lpstr>
      <vt:lpstr>PowerPointova prezentacija</vt:lpstr>
      <vt:lpstr>PowerPointova prezentacija</vt:lpstr>
      <vt:lpstr>PowerPointova prezentacija</vt:lpstr>
      <vt:lpstr>PowerPointova prezentacija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Kulturne regije (nastavak)</dc:title>
  <dc:creator>Laura Šakaja</dc:creator>
  <cp:lastModifiedBy>Laura Šakaja</cp:lastModifiedBy>
  <cp:revision>54</cp:revision>
  <dcterms:created xsi:type="dcterms:W3CDTF">2016-01-25T21:31:55Z</dcterms:created>
  <dcterms:modified xsi:type="dcterms:W3CDTF">2019-01-22T09:08:06Z</dcterms:modified>
</cp:coreProperties>
</file>